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897" r:id="rId5"/>
  </p:sldMasterIdLst>
  <p:notesMasterIdLst>
    <p:notesMasterId r:id="rId26"/>
  </p:notesMasterIdLst>
  <p:handoutMasterIdLst>
    <p:handoutMasterId r:id="rId27"/>
  </p:handoutMasterIdLst>
  <p:sldIdLst>
    <p:sldId id="268" r:id="rId6"/>
    <p:sldId id="438" r:id="rId7"/>
    <p:sldId id="462" r:id="rId8"/>
    <p:sldId id="445" r:id="rId9"/>
    <p:sldId id="463" r:id="rId10"/>
    <p:sldId id="455" r:id="rId11"/>
    <p:sldId id="464" r:id="rId12"/>
    <p:sldId id="434" r:id="rId13"/>
    <p:sldId id="448" r:id="rId14"/>
    <p:sldId id="449" r:id="rId15"/>
    <p:sldId id="451" r:id="rId16"/>
    <p:sldId id="465" r:id="rId17"/>
    <p:sldId id="437" r:id="rId18"/>
    <p:sldId id="439" r:id="rId19"/>
    <p:sldId id="440" r:id="rId20"/>
    <p:sldId id="441" r:id="rId21"/>
    <p:sldId id="393" r:id="rId22"/>
    <p:sldId id="430" r:id="rId23"/>
    <p:sldId id="459" r:id="rId24"/>
    <p:sldId id="454" r:id="rId25"/>
  </p:sldIdLst>
  <p:sldSz cx="12192000" cy="6858000"/>
  <p:notesSz cx="7315200" cy="96012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ing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ing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ing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ing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King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King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King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King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King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31B242F-5BAC-1823-FEBB-A380A47C7F94}" name="Kaster, Liz" initials="KL" userId="S::lkaster@cityoftacoma.org::69a8db14-8cab-4d5e-94d0-c53933ea08c6" providerId="AD"/>
  <p188:author id="{BB29A97B-45F7-5ACB-97C3-909AF51CEDE9}" name="Kammerzell, Jennifer" initials="KJ" userId="S::jkammerzell@cityoftacoma.org::1f6529d9-4a13-458a-9423-2e433ae5e64f" providerId="AD"/>
  <p188:author id="{B4A151E9-54CB-1CBA-DB0E-F6F24BBC2C72}" name="Starr, Leigh" initials="SL" userId="S::lstarr@cityoftacoma.org::5b72385c-798b-413b-86b0-1977775fe0de" providerId="AD"/>
  <p188:author id="{6292F4FF-651E-1BE8-F2A7-D175BEDB24DB}" name="Jenkins, Jeffrey" initials="JJ" userId="S::jjenkins2@cityoftacoma.org::47efce8a-e90a-4cc9-bd65-d551e62689e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rgood, Ben" initials="TB" lastIdx="2" clrIdx="0">
    <p:extLst>
      <p:ext uri="{19B8F6BF-5375-455C-9EA6-DF929625EA0E}">
        <p15:presenceInfo xmlns:p15="http://schemas.microsoft.com/office/powerpoint/2012/main" userId="S-1-5-21-133048727-1925392280-674505458-550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2060"/>
    <a:srgbClr val="CDAC09"/>
    <a:srgbClr val="FF00FF"/>
    <a:srgbClr val="FFFFFF"/>
    <a:srgbClr val="2F4057"/>
    <a:srgbClr val="D4BC0A"/>
    <a:srgbClr val="732121"/>
    <a:srgbClr val="643D30"/>
    <a:srgbClr val="CA4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09" autoAdjust="0"/>
  </p:normalViewPr>
  <p:slideViewPr>
    <p:cSldViewPr snapToGrid="0">
      <p:cViewPr varScale="1">
        <p:scale>
          <a:sx n="58" d="100"/>
          <a:sy n="58" d="100"/>
        </p:scale>
        <p:origin x="956" y="4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re, Raeshawna" userId="aa36e85f-e304-4c4e-a126-9daeee944624" providerId="ADAL" clId="{3E39EFF7-E091-4ECD-B612-9B3FA002198B}"/>
    <pc:docChg chg="modSld">
      <pc:chgData name="Ware, Raeshawna" userId="aa36e85f-e304-4c4e-a126-9daeee944624" providerId="ADAL" clId="{3E39EFF7-E091-4ECD-B612-9B3FA002198B}" dt="2022-11-08T00:50:51.863" v="3" actId="20577"/>
      <pc:docMkLst>
        <pc:docMk/>
      </pc:docMkLst>
      <pc:sldChg chg="modSp mod">
        <pc:chgData name="Ware, Raeshawna" userId="aa36e85f-e304-4c4e-a126-9daeee944624" providerId="ADAL" clId="{3E39EFF7-E091-4ECD-B612-9B3FA002198B}" dt="2022-11-08T00:50:51.863" v="3" actId="20577"/>
        <pc:sldMkLst>
          <pc:docMk/>
          <pc:sldMk cId="1727109997" sldId="441"/>
        </pc:sldMkLst>
        <pc:spChg chg="mod">
          <ac:chgData name="Ware, Raeshawna" userId="aa36e85f-e304-4c4e-a126-9daeee944624" providerId="ADAL" clId="{3E39EFF7-E091-4ECD-B612-9B3FA002198B}" dt="2022-11-08T00:50:51.863" v="3" actId="20577"/>
          <ac:spMkLst>
            <pc:docMk/>
            <pc:sldMk cId="1727109997" sldId="441"/>
            <ac:spMk id="2" creationId="{00000000-0000-0000-0000-000000000000}"/>
          </ac:spMkLst>
        </pc:spChg>
        <pc:spChg chg="mod">
          <ac:chgData name="Ware, Raeshawna" userId="aa36e85f-e304-4c4e-a126-9daeee944624" providerId="ADAL" clId="{3E39EFF7-E091-4ECD-B612-9B3FA002198B}" dt="2022-11-08T00:50:19.760" v="0" actId="20577"/>
          <ac:spMkLst>
            <pc:docMk/>
            <pc:sldMk cId="1727109997" sldId="441"/>
            <ac:spMk id="3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tacoma-my.sharepoint.com/personal/jjenkins2_cityoftacoma_org/Documents/Afiles/Afiles%20PW/Equity/2022%20Worforce%20Demographics%20Char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Sheet1!$C$6</c:f>
              <c:strCache>
                <c:ptCount val="1"/>
                <c:pt idx="0">
                  <c:v>Public Works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Sheet1!$B$7:$B$13</c:f>
              <c:strCache>
                <c:ptCount val="7"/>
                <c:pt idx="0">
                  <c:v>American Indian or Alaskan Native</c:v>
                </c:pt>
                <c:pt idx="1">
                  <c:v>Asian</c:v>
                </c:pt>
                <c:pt idx="2">
                  <c:v>Black or African American</c:v>
                </c:pt>
                <c:pt idx="3">
                  <c:v>Hispanic or Latino</c:v>
                </c:pt>
                <c:pt idx="4">
                  <c:v>Native Hawaiian or Pacific Islander</c:v>
                </c:pt>
                <c:pt idx="5">
                  <c:v>Two or More</c:v>
                </c:pt>
                <c:pt idx="6">
                  <c:v>White</c:v>
                </c:pt>
              </c:strCache>
            </c:strRef>
          </c:cat>
          <c:val>
            <c:numRef>
              <c:f>Sheet1!$C$7:$C$13</c:f>
              <c:numCache>
                <c:formatCode>0.0%</c:formatCode>
                <c:ptCount val="7"/>
                <c:pt idx="0">
                  <c:v>2.4E-2</c:v>
                </c:pt>
                <c:pt idx="1">
                  <c:v>5.1999999999999998E-2</c:v>
                </c:pt>
                <c:pt idx="2">
                  <c:v>3.2000000000000001E-2</c:v>
                </c:pt>
                <c:pt idx="3">
                  <c:v>0.06</c:v>
                </c:pt>
                <c:pt idx="4">
                  <c:v>0.06</c:v>
                </c:pt>
                <c:pt idx="5">
                  <c:v>7.5999999999999998E-2</c:v>
                </c:pt>
                <c:pt idx="6">
                  <c:v>0.69499999999999995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61-4ED4-B88E-58A71741C35E}"/>
            </c:ext>
          </c:extLst>
        </c:ser>
        <c:ser>
          <c:idx val="1"/>
          <c:order val="1"/>
          <c:tx>
            <c:strRef>
              <c:f>Sheet1!$D$6</c:f>
              <c:strCache>
                <c:ptCount val="1"/>
                <c:pt idx="0">
                  <c:v>Tacoma Population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accent1">
                  <a:alpha val="99000"/>
                </a:scheme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Sheet1!$B$7:$B$13</c:f>
              <c:strCache>
                <c:ptCount val="7"/>
                <c:pt idx="0">
                  <c:v>American Indian or Alaskan Native</c:v>
                </c:pt>
                <c:pt idx="1">
                  <c:v>Asian</c:v>
                </c:pt>
                <c:pt idx="2">
                  <c:v>Black or African American</c:v>
                </c:pt>
                <c:pt idx="3">
                  <c:v>Hispanic or Latino</c:v>
                </c:pt>
                <c:pt idx="4">
                  <c:v>Native Hawaiian or Pacific Islander</c:v>
                </c:pt>
                <c:pt idx="5">
                  <c:v>Two or More</c:v>
                </c:pt>
                <c:pt idx="6">
                  <c:v>White</c:v>
                </c:pt>
              </c:strCache>
            </c:strRef>
          </c:cat>
          <c:val>
            <c:numRef>
              <c:f>Sheet1!$D$7:$D$13</c:f>
              <c:numCache>
                <c:formatCode>0.0%</c:formatCode>
                <c:ptCount val="7"/>
                <c:pt idx="0">
                  <c:v>0.01</c:v>
                </c:pt>
                <c:pt idx="1">
                  <c:v>6.0999999999999999E-2</c:v>
                </c:pt>
                <c:pt idx="2">
                  <c:v>0.112</c:v>
                </c:pt>
                <c:pt idx="3">
                  <c:v>0.128</c:v>
                </c:pt>
                <c:pt idx="4">
                  <c:v>0.01</c:v>
                </c:pt>
                <c:pt idx="5">
                  <c:v>9.4E-2</c:v>
                </c:pt>
                <c:pt idx="6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61-4ED4-B88E-58A71741C3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221096"/>
        <c:axId val="460214536"/>
      </c:barChart>
      <c:catAx>
        <c:axId val="460221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214536"/>
        <c:crosses val="autoZero"/>
        <c:auto val="1"/>
        <c:lblAlgn val="ctr"/>
        <c:lblOffset val="100"/>
        <c:noMultiLvlLbl val="0"/>
      </c:catAx>
      <c:valAx>
        <c:axId val="4602145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221096"/>
        <c:crosses val="autoZero"/>
        <c:crossBetween val="between"/>
      </c:valAx>
      <c:spPr>
        <a:noFill/>
        <a:ln>
          <a:solidFill>
            <a:schemeClr val="accent1">
              <a:alpha val="91000"/>
            </a:schemeClr>
          </a:solidFill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/>
          <a:lstStyle>
            <a:lvl1pPr algn="r">
              <a:defRPr sz="1200"/>
            </a:lvl1pPr>
          </a:lstStyle>
          <a:p>
            <a:pPr>
              <a:defRPr/>
            </a:pPr>
            <a:fld id="{159D45D6-6255-483C-8973-43A76ED09837}" type="datetimeFigureOut">
              <a:rPr lang="en-US"/>
              <a:pPr>
                <a:defRPr/>
              </a:pPr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wrap="square" lIns="94851" tIns="47425" rIns="94851" bIns="474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8C9E43F-0D0C-4EFD-8D76-F0341148F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583" cy="4820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142962" y="1"/>
            <a:ext cx="3170583" cy="4820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2959F3C-DB84-4870-958E-FE6AC676F03D}" type="datetimeFigureOut">
              <a:rPr lang="ru-RU"/>
              <a:pPr>
                <a:defRPr/>
              </a:pPr>
              <a:t>07.11.2022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32183" y="4620250"/>
            <a:ext cx="5850835" cy="3780800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119173"/>
            <a:ext cx="3170583" cy="482027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142962" y="9119173"/>
            <a:ext cx="3170583" cy="482027"/>
          </a:xfrm>
          <a:prstGeom prst="rect">
            <a:avLst/>
          </a:prstGeom>
        </p:spPr>
        <p:txBody>
          <a:bodyPr vert="horz" wrap="square" lIns="96653" tIns="48327" rIns="96653" bIns="4832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D30EEF1-A394-43EF-9383-E87CF58DA8D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fld id="{7822F12D-A20D-4E63-8DD0-8ACBF468733C}" type="slidenum">
              <a:rPr lang="ru-RU" altLang="en-US" smtClean="0">
                <a:latin typeface="Calibri" panose="020F0502020204030204" pitchFamily="34" charset="0"/>
              </a:rPr>
              <a:pPr/>
              <a:t>1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6720D-11D4-4385-86C4-CC7FA7E465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19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11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25331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/>
              <a:pPr>
                <a:defRPr/>
              </a:pPr>
              <a:t>12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39216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13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37211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City Manager</a:t>
            </a:r>
            <a:r>
              <a:rPr lang="en-US" b="1" baseline="0" dirty="0"/>
              <a:t> Talking Points:</a:t>
            </a:r>
            <a:br>
              <a:rPr lang="en-US" b="1" baseline="0" dirty="0"/>
            </a:br>
            <a:r>
              <a:rPr lang="en-US" b="0" baseline="0" dirty="0"/>
              <a:t>I will then close out with two brief updates.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30EEF1-A394-43EF-9383-E87CF58DA8D2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243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City Manager</a:t>
            </a:r>
            <a:r>
              <a:rPr lang="en-US" b="1" baseline="0" dirty="0"/>
              <a:t> Talking Points:</a:t>
            </a:r>
            <a:br>
              <a:rPr lang="en-US" b="1" baseline="0" dirty="0"/>
            </a:br>
            <a:r>
              <a:rPr lang="en-US" b="0" baseline="0" dirty="0"/>
              <a:t>First, I will summarize other major accomplishments over the previous month which will allow continued updates from departments other than the focus department for the month. </a:t>
            </a:r>
            <a:endParaRPr lang="en-US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[Process</a:t>
            </a:r>
            <a:r>
              <a:rPr lang="en-US" b="1" baseline="0" dirty="0"/>
              <a:t> Notes]</a:t>
            </a:r>
            <a:endParaRPr lang="en-US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Timeline Populated by a form the departments regularly filled out – Key items transcribed by CI (eventually OEHR) into this document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OEPS - Hosted Tacoma Climate Leadership Cohort. The program educated frontline community members about the intersection of climate change and critical topics concerning our community. 11/04 -11/06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30EEF1-A394-43EF-9383-E87CF58DA8D2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17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City Manager</a:t>
            </a:r>
            <a:r>
              <a:rPr lang="en-US" b="1" baseline="0" dirty="0"/>
              <a:t> Talking Points:</a:t>
            </a:r>
            <a:br>
              <a:rPr lang="en-US" b="1" baseline="0" dirty="0"/>
            </a:br>
            <a:r>
              <a:rPr lang="en-US" b="0" baseline="0" dirty="0"/>
              <a:t>Then I will provide information on engagements or events of community interest relevant to anti-racist transformation. </a:t>
            </a:r>
            <a:endParaRPr lang="en-US" b="1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[Process Notes]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Timeline Populated by a form the departments regularly filled out – Key items transcribed by CI (eventually MCO &amp; OEHR) into this document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30EEF1-A394-43EF-9383-E87CF58DA8D2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163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City Manager</a:t>
            </a:r>
            <a:r>
              <a:rPr lang="en-US" b="1" baseline="0" dirty="0"/>
              <a:t> Talking Points:</a:t>
            </a:r>
            <a:br>
              <a:rPr lang="en-US" b="1" baseline="0" dirty="0"/>
            </a:br>
            <a:r>
              <a:rPr lang="en-US" b="0" baseline="0" dirty="0"/>
              <a:t>Updates for all Council Priority Areas and major transformational efforts will continue to be added to the Transformation Timeline at cityoftacoma.org/transform.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30EEF1-A394-43EF-9383-E87CF58DA8D2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970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70662" indent="-296408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85634" indent="-237127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59887" indent="-237127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134141" indent="-237127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60839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3082648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556902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4031155" indent="-23712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fld id="{7822F12D-A20D-4E63-8DD0-8ACBF468733C}" type="slidenum">
              <a:rPr lang="ru-RU" altLang="en-US" smtClean="0">
                <a:latin typeface="Calibri" panose="020F0502020204030204" pitchFamily="34" charset="0"/>
              </a:rPr>
              <a:pPr/>
              <a:t>18</a:t>
            </a:fld>
            <a:endParaRPr lang="ru-RU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75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19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66645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98054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20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61406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79970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4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48790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63457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73514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7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9242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496753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30EEF1-A394-43EF-9383-E87CF58DA8D2}" type="slidenum">
              <a:rPr lang="ru-RU" altLang="en-US" smtClean="0"/>
              <a:pPr>
                <a:defRPr/>
              </a:pPr>
              <a:t>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9734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-19050" y="1962150"/>
            <a:ext cx="12211050" cy="495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8"/>
          <p:cNvSpPr/>
          <p:nvPr userDrawn="1"/>
        </p:nvSpPr>
        <p:spPr>
          <a:xfrm>
            <a:off x="-19050" y="0"/>
            <a:ext cx="12211050" cy="4438650"/>
          </a:xfrm>
          <a:custGeom>
            <a:avLst/>
            <a:gdLst>
              <a:gd name="connsiteX0" fmla="*/ 0 w 12192000"/>
              <a:gd name="connsiteY0" fmla="*/ 0 h 4133850"/>
              <a:gd name="connsiteX1" fmla="*/ 12192000 w 12192000"/>
              <a:gd name="connsiteY1" fmla="*/ 0 h 4133850"/>
              <a:gd name="connsiteX2" fmla="*/ 12192000 w 12192000"/>
              <a:gd name="connsiteY2" fmla="*/ 4133850 h 4133850"/>
              <a:gd name="connsiteX3" fmla="*/ 0 w 12192000"/>
              <a:gd name="connsiteY3" fmla="*/ 4133850 h 4133850"/>
              <a:gd name="connsiteX4" fmla="*/ 0 w 12192000"/>
              <a:gd name="connsiteY4" fmla="*/ 0 h 4133850"/>
              <a:gd name="connsiteX0" fmla="*/ 19050 w 12211050"/>
              <a:gd name="connsiteY0" fmla="*/ 0 h 4133850"/>
              <a:gd name="connsiteX1" fmla="*/ 12211050 w 12211050"/>
              <a:gd name="connsiteY1" fmla="*/ 0 h 4133850"/>
              <a:gd name="connsiteX2" fmla="*/ 12211050 w 12211050"/>
              <a:gd name="connsiteY2" fmla="*/ 4133850 h 4133850"/>
              <a:gd name="connsiteX3" fmla="*/ 0 w 12211050"/>
              <a:gd name="connsiteY3" fmla="*/ 3219450 h 4133850"/>
              <a:gd name="connsiteX4" fmla="*/ 19050 w 12211050"/>
              <a:gd name="connsiteY4" fmla="*/ 0 h 4133850"/>
              <a:gd name="connsiteX0" fmla="*/ 19050 w 12211050"/>
              <a:gd name="connsiteY0" fmla="*/ 0 h 4438650"/>
              <a:gd name="connsiteX1" fmla="*/ 12211050 w 12211050"/>
              <a:gd name="connsiteY1" fmla="*/ 0 h 4438650"/>
              <a:gd name="connsiteX2" fmla="*/ 12211050 w 12211050"/>
              <a:gd name="connsiteY2" fmla="*/ 4438650 h 4438650"/>
              <a:gd name="connsiteX3" fmla="*/ 0 w 12211050"/>
              <a:gd name="connsiteY3" fmla="*/ 3219450 h 4438650"/>
              <a:gd name="connsiteX4" fmla="*/ 19050 w 12211050"/>
              <a:gd name="connsiteY4" fmla="*/ 0 h 443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1050" h="4438650">
                <a:moveTo>
                  <a:pt x="19050" y="0"/>
                </a:moveTo>
                <a:lnTo>
                  <a:pt x="12211050" y="0"/>
                </a:lnTo>
                <a:lnTo>
                  <a:pt x="12211050" y="4438650"/>
                </a:lnTo>
                <a:lnTo>
                  <a:pt x="0" y="3219450"/>
                </a:lnTo>
                <a:lnTo>
                  <a:pt x="19050" y="0"/>
                </a:lnTo>
                <a:close/>
              </a:path>
            </a:pathLst>
          </a:custGeom>
          <a:solidFill>
            <a:srgbClr val="2F4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627063" y="581025"/>
            <a:ext cx="10896600" cy="569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868363"/>
            <a:ext cx="20701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9"/>
          <p:cNvCxnSpPr/>
          <p:nvPr userDrawn="1"/>
        </p:nvCxnSpPr>
        <p:spPr>
          <a:xfrm>
            <a:off x="5572125" y="2936875"/>
            <a:ext cx="1047750" cy="0"/>
          </a:xfrm>
          <a:prstGeom prst="line">
            <a:avLst/>
          </a:prstGeom>
          <a:ln w="76200">
            <a:solidFill>
              <a:srgbClr val="CDAC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12"/>
          <p:cNvSpPr/>
          <p:nvPr userDrawn="1"/>
        </p:nvSpPr>
        <p:spPr>
          <a:xfrm>
            <a:off x="6034088" y="6029325"/>
            <a:ext cx="187325" cy="187325"/>
          </a:xfrm>
          <a:prstGeom prst="ellipse">
            <a:avLst/>
          </a:prstGeom>
          <a:solidFill>
            <a:srgbClr val="CDA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84534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97527" y="1727835"/>
            <a:ext cx="9910618" cy="398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1965591" y="492125"/>
            <a:ext cx="8412798" cy="635635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500"/>
            <a:ext cx="3931182" cy="10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42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-19050" y="1962150"/>
            <a:ext cx="12211050" cy="495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8"/>
          <p:cNvSpPr/>
          <p:nvPr userDrawn="1"/>
        </p:nvSpPr>
        <p:spPr>
          <a:xfrm>
            <a:off x="-19050" y="0"/>
            <a:ext cx="12211050" cy="4438650"/>
          </a:xfrm>
          <a:custGeom>
            <a:avLst/>
            <a:gdLst>
              <a:gd name="connsiteX0" fmla="*/ 0 w 12192000"/>
              <a:gd name="connsiteY0" fmla="*/ 0 h 4133850"/>
              <a:gd name="connsiteX1" fmla="*/ 12192000 w 12192000"/>
              <a:gd name="connsiteY1" fmla="*/ 0 h 4133850"/>
              <a:gd name="connsiteX2" fmla="*/ 12192000 w 12192000"/>
              <a:gd name="connsiteY2" fmla="*/ 4133850 h 4133850"/>
              <a:gd name="connsiteX3" fmla="*/ 0 w 12192000"/>
              <a:gd name="connsiteY3" fmla="*/ 4133850 h 4133850"/>
              <a:gd name="connsiteX4" fmla="*/ 0 w 12192000"/>
              <a:gd name="connsiteY4" fmla="*/ 0 h 4133850"/>
              <a:gd name="connsiteX0" fmla="*/ 19050 w 12211050"/>
              <a:gd name="connsiteY0" fmla="*/ 0 h 4133850"/>
              <a:gd name="connsiteX1" fmla="*/ 12211050 w 12211050"/>
              <a:gd name="connsiteY1" fmla="*/ 0 h 4133850"/>
              <a:gd name="connsiteX2" fmla="*/ 12211050 w 12211050"/>
              <a:gd name="connsiteY2" fmla="*/ 4133850 h 4133850"/>
              <a:gd name="connsiteX3" fmla="*/ 0 w 12211050"/>
              <a:gd name="connsiteY3" fmla="*/ 3219450 h 4133850"/>
              <a:gd name="connsiteX4" fmla="*/ 19050 w 12211050"/>
              <a:gd name="connsiteY4" fmla="*/ 0 h 4133850"/>
              <a:gd name="connsiteX0" fmla="*/ 19050 w 12211050"/>
              <a:gd name="connsiteY0" fmla="*/ 0 h 4438650"/>
              <a:gd name="connsiteX1" fmla="*/ 12211050 w 12211050"/>
              <a:gd name="connsiteY1" fmla="*/ 0 h 4438650"/>
              <a:gd name="connsiteX2" fmla="*/ 12211050 w 12211050"/>
              <a:gd name="connsiteY2" fmla="*/ 4438650 h 4438650"/>
              <a:gd name="connsiteX3" fmla="*/ 0 w 12211050"/>
              <a:gd name="connsiteY3" fmla="*/ 3219450 h 4438650"/>
              <a:gd name="connsiteX4" fmla="*/ 19050 w 12211050"/>
              <a:gd name="connsiteY4" fmla="*/ 0 h 443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1050" h="4438650">
                <a:moveTo>
                  <a:pt x="19050" y="0"/>
                </a:moveTo>
                <a:lnTo>
                  <a:pt x="12211050" y="0"/>
                </a:lnTo>
                <a:lnTo>
                  <a:pt x="12211050" y="4438650"/>
                </a:lnTo>
                <a:lnTo>
                  <a:pt x="0" y="3219450"/>
                </a:lnTo>
                <a:lnTo>
                  <a:pt x="19050" y="0"/>
                </a:lnTo>
                <a:close/>
              </a:path>
            </a:pathLst>
          </a:custGeom>
          <a:solidFill>
            <a:srgbClr val="2F4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 userDrawn="1"/>
        </p:nvSpPr>
        <p:spPr>
          <a:xfrm>
            <a:off x="627063" y="581025"/>
            <a:ext cx="10896600" cy="569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50" y="868363"/>
            <a:ext cx="207010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9"/>
          <p:cNvCxnSpPr/>
          <p:nvPr userDrawn="1"/>
        </p:nvCxnSpPr>
        <p:spPr>
          <a:xfrm>
            <a:off x="5572125" y="2936875"/>
            <a:ext cx="1047750" cy="0"/>
          </a:xfrm>
          <a:prstGeom prst="line">
            <a:avLst/>
          </a:prstGeom>
          <a:ln w="76200">
            <a:solidFill>
              <a:srgbClr val="CDAC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12"/>
          <p:cNvSpPr/>
          <p:nvPr userDrawn="1"/>
        </p:nvSpPr>
        <p:spPr>
          <a:xfrm>
            <a:off x="6034088" y="6029325"/>
            <a:ext cx="187325" cy="187325"/>
          </a:xfrm>
          <a:prstGeom prst="ellipse">
            <a:avLst/>
          </a:prstGeom>
          <a:solidFill>
            <a:srgbClr val="CDA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96183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10080" y="1727835"/>
            <a:ext cx="8412798" cy="398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9"/>
          <p:cNvSpPr>
            <a:spLocks noGrp="1"/>
          </p:cNvSpPr>
          <p:nvPr>
            <p:ph type="title"/>
          </p:nvPr>
        </p:nvSpPr>
        <p:spPr>
          <a:xfrm>
            <a:off x="1910080" y="720725"/>
            <a:ext cx="8412798" cy="63563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8500"/>
            <a:ext cx="3931182" cy="10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81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 userDrawn="1"/>
        </p:nvSpPr>
        <p:spPr bwMode="auto">
          <a:xfrm>
            <a:off x="1219200" y="709613"/>
            <a:ext cx="9736138" cy="5426075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7" name="Line 10"/>
          <p:cNvSpPr>
            <a:spLocks noChangeShapeType="1"/>
          </p:cNvSpPr>
          <p:nvPr userDrawn="1"/>
        </p:nvSpPr>
        <p:spPr bwMode="auto">
          <a:xfrm>
            <a:off x="627063" y="3429000"/>
            <a:ext cx="10906125" cy="0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11"/>
          <p:cNvSpPr>
            <a:spLocks noChangeShapeType="1"/>
          </p:cNvSpPr>
          <p:nvPr userDrawn="1"/>
        </p:nvSpPr>
        <p:spPr bwMode="auto">
          <a:xfrm>
            <a:off x="6127750" y="360363"/>
            <a:ext cx="0" cy="6124575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9" name="Group 14"/>
          <p:cNvGrpSpPr>
            <a:grpSpLocks/>
          </p:cNvGrpSpPr>
          <p:nvPr userDrawn="1"/>
        </p:nvGrpSpPr>
        <p:grpSpPr bwMode="auto">
          <a:xfrm>
            <a:off x="627063" y="360363"/>
            <a:ext cx="10906125" cy="6124575"/>
            <a:chOff x="296" y="227"/>
            <a:chExt cx="5153" cy="3858"/>
          </a:xfrm>
        </p:grpSpPr>
        <p:grpSp>
          <p:nvGrpSpPr>
            <p:cNvPr id="1055" name="Group 13"/>
            <p:cNvGrpSpPr>
              <a:grpSpLocks/>
            </p:cNvGrpSpPr>
            <p:nvPr userDrawn="1"/>
          </p:nvGrpSpPr>
          <p:grpSpPr bwMode="auto">
            <a:xfrm>
              <a:off x="296" y="235"/>
              <a:ext cx="5153" cy="3842"/>
              <a:chOff x="296" y="235"/>
              <a:chExt cx="5153" cy="3842"/>
            </a:xfrm>
          </p:grpSpPr>
          <p:grpSp>
            <p:nvGrpSpPr>
              <p:cNvPr id="1057" name="Group 12"/>
              <p:cNvGrpSpPr>
                <a:grpSpLocks/>
              </p:cNvGrpSpPr>
              <p:nvPr userDrawn="1"/>
            </p:nvGrpSpPr>
            <p:grpSpPr bwMode="auto">
              <a:xfrm>
                <a:off x="296" y="235"/>
                <a:ext cx="5153" cy="3842"/>
                <a:chOff x="296" y="235"/>
                <a:chExt cx="5153" cy="3842"/>
              </a:xfrm>
            </p:grpSpPr>
            <p:sp>
              <p:nvSpPr>
                <p:cNvPr id="10" name="Rectangle 8"/>
                <p:cNvSpPr>
                  <a:spLocks noChangeArrowheads="1"/>
                </p:cNvSpPr>
                <p:nvPr userDrawn="1"/>
              </p:nvSpPr>
              <p:spPr bwMode="auto">
                <a:xfrm>
                  <a:off x="296" y="235"/>
                  <a:ext cx="5153" cy="3842"/>
                </a:xfrm>
                <a:prstGeom prst="rect">
                  <a:avLst/>
                </a:prstGeom>
                <a:noFill/>
                <a:ln w="3175">
                  <a:solidFill>
                    <a:schemeClr val="bg2">
                      <a:lumMod val="2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" name="Rectangle 9"/>
                <p:cNvSpPr>
                  <a:spLocks noChangeArrowheads="1"/>
                </p:cNvSpPr>
                <p:nvPr userDrawn="1"/>
              </p:nvSpPr>
              <p:spPr bwMode="auto">
                <a:xfrm>
                  <a:off x="576" y="447"/>
                  <a:ext cx="4600" cy="3418"/>
                </a:xfrm>
                <a:prstGeom prst="rect">
                  <a:avLst/>
                </a:prstGeom>
                <a:noFill/>
                <a:ln w="3175">
                  <a:solidFill>
                    <a:schemeClr val="bg2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58" name="Line 10"/>
              <p:cNvSpPr>
                <a:spLocks noChangeShapeType="1"/>
              </p:cNvSpPr>
              <p:nvPr userDrawn="1"/>
            </p:nvSpPr>
            <p:spPr bwMode="auto">
              <a:xfrm>
                <a:off x="296" y="2160"/>
                <a:ext cx="5153" cy="0"/>
              </a:xfrm>
              <a:prstGeom prst="line">
                <a:avLst/>
              </a:prstGeom>
              <a:noFill/>
              <a:ln w="6350">
                <a:solidFill>
                  <a:srgbClr val="303E4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6" name="Line 11"/>
            <p:cNvSpPr>
              <a:spLocks noChangeShapeType="1"/>
            </p:cNvSpPr>
            <p:nvPr userDrawn="1"/>
          </p:nvSpPr>
          <p:spPr bwMode="auto">
            <a:xfrm>
              <a:off x="2895" y="227"/>
              <a:ext cx="0" cy="3858"/>
            </a:xfrm>
            <a:prstGeom prst="line">
              <a:avLst/>
            </a:prstGeom>
            <a:noFill/>
            <a:ln w="6350">
              <a:solidFill>
                <a:srgbClr val="303E4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9" name="Rectangle 9"/>
          <p:cNvSpPr>
            <a:spLocks noChangeArrowheads="1"/>
          </p:cNvSpPr>
          <p:nvPr userDrawn="1"/>
        </p:nvSpPr>
        <p:spPr bwMode="auto">
          <a:xfrm>
            <a:off x="1219200" y="709613"/>
            <a:ext cx="9736138" cy="5426075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1" name="Line 10"/>
          <p:cNvSpPr>
            <a:spLocks noChangeShapeType="1"/>
          </p:cNvSpPr>
          <p:nvPr userDrawn="1"/>
        </p:nvSpPr>
        <p:spPr bwMode="auto">
          <a:xfrm>
            <a:off x="627063" y="3429000"/>
            <a:ext cx="10906125" cy="0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Line 11"/>
          <p:cNvSpPr>
            <a:spLocks noChangeShapeType="1"/>
          </p:cNvSpPr>
          <p:nvPr userDrawn="1"/>
        </p:nvSpPr>
        <p:spPr bwMode="auto">
          <a:xfrm>
            <a:off x="6127750" y="360363"/>
            <a:ext cx="0" cy="6124575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33" name="Group 14"/>
          <p:cNvGrpSpPr>
            <a:grpSpLocks/>
          </p:cNvGrpSpPr>
          <p:nvPr userDrawn="1"/>
        </p:nvGrpSpPr>
        <p:grpSpPr bwMode="auto">
          <a:xfrm>
            <a:off x="627063" y="360363"/>
            <a:ext cx="10906125" cy="6124575"/>
            <a:chOff x="296" y="227"/>
            <a:chExt cx="5153" cy="3858"/>
          </a:xfrm>
        </p:grpSpPr>
        <p:grpSp>
          <p:nvGrpSpPr>
            <p:cNvPr id="1049" name="Group 13"/>
            <p:cNvGrpSpPr>
              <a:grpSpLocks/>
            </p:cNvGrpSpPr>
            <p:nvPr userDrawn="1"/>
          </p:nvGrpSpPr>
          <p:grpSpPr bwMode="auto">
            <a:xfrm>
              <a:off x="296" y="235"/>
              <a:ext cx="5153" cy="3842"/>
              <a:chOff x="296" y="235"/>
              <a:chExt cx="5153" cy="3842"/>
            </a:xfrm>
          </p:grpSpPr>
          <p:grpSp>
            <p:nvGrpSpPr>
              <p:cNvPr id="1051" name="Group 12"/>
              <p:cNvGrpSpPr>
                <a:grpSpLocks/>
              </p:cNvGrpSpPr>
              <p:nvPr userDrawn="1"/>
            </p:nvGrpSpPr>
            <p:grpSpPr bwMode="auto">
              <a:xfrm>
                <a:off x="296" y="235"/>
                <a:ext cx="5153" cy="3842"/>
                <a:chOff x="296" y="235"/>
                <a:chExt cx="5153" cy="3842"/>
              </a:xfrm>
            </p:grpSpPr>
            <p:sp>
              <p:nvSpPr>
                <p:cNvPr id="97" name="Rectangle 8"/>
                <p:cNvSpPr>
                  <a:spLocks noChangeArrowheads="1"/>
                </p:cNvSpPr>
                <p:nvPr userDrawn="1"/>
              </p:nvSpPr>
              <p:spPr bwMode="auto">
                <a:xfrm>
                  <a:off x="296" y="235"/>
                  <a:ext cx="5153" cy="3842"/>
                </a:xfrm>
                <a:prstGeom prst="rect">
                  <a:avLst/>
                </a:prstGeom>
                <a:noFill/>
                <a:ln w="3175">
                  <a:solidFill>
                    <a:schemeClr val="bg2">
                      <a:lumMod val="2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8" name="Rectangle 9"/>
                <p:cNvSpPr>
                  <a:spLocks noChangeArrowheads="1"/>
                </p:cNvSpPr>
                <p:nvPr userDrawn="1"/>
              </p:nvSpPr>
              <p:spPr bwMode="auto">
                <a:xfrm>
                  <a:off x="576" y="447"/>
                  <a:ext cx="4600" cy="3418"/>
                </a:xfrm>
                <a:prstGeom prst="rect">
                  <a:avLst/>
                </a:prstGeom>
                <a:noFill/>
                <a:ln w="3175">
                  <a:solidFill>
                    <a:schemeClr val="bg2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1052" name="Line 10"/>
              <p:cNvSpPr>
                <a:spLocks noChangeShapeType="1"/>
              </p:cNvSpPr>
              <p:nvPr userDrawn="1"/>
            </p:nvSpPr>
            <p:spPr bwMode="auto">
              <a:xfrm>
                <a:off x="296" y="2160"/>
                <a:ext cx="5153" cy="0"/>
              </a:xfrm>
              <a:prstGeom prst="line">
                <a:avLst/>
              </a:prstGeom>
              <a:noFill/>
              <a:ln w="6350">
                <a:solidFill>
                  <a:srgbClr val="303E4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50" name="Line 11"/>
            <p:cNvSpPr>
              <a:spLocks noChangeShapeType="1"/>
            </p:cNvSpPr>
            <p:nvPr userDrawn="1"/>
          </p:nvSpPr>
          <p:spPr bwMode="auto">
            <a:xfrm>
              <a:off x="2895" y="227"/>
              <a:ext cx="0" cy="3858"/>
            </a:xfrm>
            <a:prstGeom prst="line">
              <a:avLst/>
            </a:prstGeom>
            <a:noFill/>
            <a:ln w="6350">
              <a:solidFill>
                <a:srgbClr val="303E4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" name="Прямоугольник 6"/>
          <p:cNvSpPr>
            <a:spLocks noChangeArrowheads="1"/>
          </p:cNvSpPr>
          <p:nvPr userDrawn="1"/>
        </p:nvSpPr>
        <p:spPr bwMode="auto">
          <a:xfrm>
            <a:off x="10599738" y="5842000"/>
            <a:ext cx="33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>
              <a:defRPr/>
            </a:pPr>
            <a:fld id="{256B456C-A035-48C3-95F0-0895067CB522}" type="slidenum">
              <a:rPr lang="ru-RU" altLang="en-US" sz="900" b="1" smtClean="0">
                <a:solidFill>
                  <a:srgbClr val="CDAC09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ru-RU" altLang="en-US" sz="1200" b="1">
              <a:solidFill>
                <a:srgbClr val="CDAC09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7"/>
          <p:cNvSpPr/>
          <p:nvPr userDrawn="1"/>
        </p:nvSpPr>
        <p:spPr>
          <a:xfrm>
            <a:off x="10579100" y="6072188"/>
            <a:ext cx="376238" cy="57150"/>
          </a:xfrm>
          <a:prstGeom prst="rect">
            <a:avLst/>
          </a:prstGeom>
          <a:solidFill>
            <a:srgbClr val="CDA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Прямоугольник 36"/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2F4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37" name="Группа 37"/>
          <p:cNvGrpSpPr>
            <a:grpSpLocks/>
          </p:cNvGrpSpPr>
          <p:nvPr userDrawn="1"/>
        </p:nvGrpSpPr>
        <p:grpSpPr bwMode="auto">
          <a:xfrm>
            <a:off x="1220788" y="819150"/>
            <a:ext cx="681037" cy="165100"/>
            <a:chOff x="2152493" y="583267"/>
            <a:chExt cx="681788" cy="165205"/>
          </a:xfrm>
        </p:grpSpPr>
        <p:sp>
          <p:nvSpPr>
            <p:cNvPr id="103" name="Овал 5"/>
            <p:cNvSpPr/>
            <p:nvPr/>
          </p:nvSpPr>
          <p:spPr>
            <a:xfrm>
              <a:off x="2152493" y="583267"/>
              <a:ext cx="165282" cy="165205"/>
            </a:xfrm>
            <a:prstGeom prst="ellipse">
              <a:avLst/>
            </a:prstGeom>
            <a:solidFill>
              <a:srgbClr val="CDAC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" name="Овал 6"/>
            <p:cNvSpPr/>
            <p:nvPr/>
          </p:nvSpPr>
          <p:spPr>
            <a:xfrm>
              <a:off x="2411540" y="583267"/>
              <a:ext cx="163693" cy="16520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" name="Овал 7"/>
            <p:cNvSpPr/>
            <p:nvPr/>
          </p:nvSpPr>
          <p:spPr>
            <a:xfrm>
              <a:off x="2668999" y="583267"/>
              <a:ext cx="165282" cy="16520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106" name="Прямая соединительная линия 33"/>
          <p:cNvCxnSpPr/>
          <p:nvPr userDrawn="1"/>
        </p:nvCxnSpPr>
        <p:spPr>
          <a:xfrm>
            <a:off x="0" y="1220788"/>
            <a:ext cx="1901825" cy="0"/>
          </a:xfrm>
          <a:prstGeom prst="line">
            <a:avLst/>
          </a:prstGeom>
          <a:ln w="57150">
            <a:solidFill>
              <a:srgbClr val="CDAC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Line 10"/>
          <p:cNvSpPr>
            <a:spLocks noChangeShapeType="1"/>
          </p:cNvSpPr>
          <p:nvPr userDrawn="1"/>
        </p:nvSpPr>
        <p:spPr bwMode="auto">
          <a:xfrm>
            <a:off x="627063" y="3429000"/>
            <a:ext cx="10906125" cy="0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0" name="Line 11"/>
          <p:cNvSpPr>
            <a:spLocks noChangeShapeType="1"/>
          </p:cNvSpPr>
          <p:nvPr userDrawn="1"/>
        </p:nvSpPr>
        <p:spPr bwMode="auto">
          <a:xfrm>
            <a:off x="6127750" y="360363"/>
            <a:ext cx="0" cy="6124575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" name="Oval 116"/>
          <p:cNvSpPr/>
          <p:nvPr userDrawn="1"/>
        </p:nvSpPr>
        <p:spPr>
          <a:xfrm>
            <a:off x="8916988" y="-36513"/>
            <a:ext cx="2398712" cy="2397126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8" name="Rectangle 117"/>
          <p:cNvSpPr/>
          <p:nvPr userDrawn="1"/>
        </p:nvSpPr>
        <p:spPr>
          <a:xfrm>
            <a:off x="0" y="1350963"/>
            <a:ext cx="12192000" cy="5559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/>
          </a:p>
        </p:txBody>
      </p:sp>
      <p:sp>
        <p:nvSpPr>
          <p:cNvPr id="119" name="Прямоугольник 6"/>
          <p:cNvSpPr>
            <a:spLocks noChangeArrowheads="1"/>
          </p:cNvSpPr>
          <p:nvPr userDrawn="1"/>
        </p:nvSpPr>
        <p:spPr bwMode="auto">
          <a:xfrm>
            <a:off x="10580688" y="5842000"/>
            <a:ext cx="373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>
              <a:defRPr/>
            </a:pPr>
            <a:fld id="{08A5F8B4-182A-4286-8C12-263E6E9F6244}" type="slidenum">
              <a:rPr lang="ru-RU" altLang="en-US" sz="1200" b="1" smtClean="0">
                <a:solidFill>
                  <a:srgbClr val="2F4057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ru-RU" altLang="en-US" sz="1200" b="1">
              <a:solidFill>
                <a:srgbClr val="2F4057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sp>
        <p:nvSpPr>
          <p:cNvPr id="120" name="Прямоугольник 7"/>
          <p:cNvSpPr/>
          <p:nvPr userDrawn="1"/>
        </p:nvSpPr>
        <p:spPr>
          <a:xfrm>
            <a:off x="10466388" y="6072188"/>
            <a:ext cx="488950" cy="57150"/>
          </a:xfrm>
          <a:prstGeom prst="rect">
            <a:avLst/>
          </a:prstGeom>
          <a:solidFill>
            <a:srgbClr val="2F4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1" name="Подзаголовок 2"/>
          <p:cNvSpPr txBox="1">
            <a:spLocks/>
          </p:cNvSpPr>
          <p:nvPr userDrawn="1"/>
        </p:nvSpPr>
        <p:spPr bwMode="auto">
          <a:xfrm>
            <a:off x="2152650" y="1709738"/>
            <a:ext cx="7589838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5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 userDrawn="1"/>
        </p:nvSpPr>
        <p:spPr bwMode="auto">
          <a:xfrm>
            <a:off x="1219200" y="709613"/>
            <a:ext cx="9736138" cy="5426075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27" name="Line 10"/>
          <p:cNvSpPr>
            <a:spLocks noChangeShapeType="1"/>
          </p:cNvSpPr>
          <p:nvPr userDrawn="1"/>
        </p:nvSpPr>
        <p:spPr bwMode="auto">
          <a:xfrm>
            <a:off x="627063" y="3429000"/>
            <a:ext cx="10906125" cy="0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28" name="Line 11"/>
          <p:cNvSpPr>
            <a:spLocks noChangeShapeType="1"/>
          </p:cNvSpPr>
          <p:nvPr userDrawn="1"/>
        </p:nvSpPr>
        <p:spPr bwMode="auto">
          <a:xfrm>
            <a:off x="6127750" y="360363"/>
            <a:ext cx="0" cy="6124575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29" name="Group 14"/>
          <p:cNvGrpSpPr>
            <a:grpSpLocks/>
          </p:cNvGrpSpPr>
          <p:nvPr userDrawn="1"/>
        </p:nvGrpSpPr>
        <p:grpSpPr bwMode="auto">
          <a:xfrm>
            <a:off x="627063" y="360363"/>
            <a:ext cx="10906125" cy="6124575"/>
            <a:chOff x="296" y="227"/>
            <a:chExt cx="5153" cy="3858"/>
          </a:xfrm>
        </p:grpSpPr>
        <p:grpSp>
          <p:nvGrpSpPr>
            <p:cNvPr id="1055" name="Group 13"/>
            <p:cNvGrpSpPr>
              <a:grpSpLocks/>
            </p:cNvGrpSpPr>
            <p:nvPr userDrawn="1"/>
          </p:nvGrpSpPr>
          <p:grpSpPr bwMode="auto">
            <a:xfrm>
              <a:off x="296" y="235"/>
              <a:ext cx="5153" cy="3842"/>
              <a:chOff x="296" y="235"/>
              <a:chExt cx="5153" cy="3842"/>
            </a:xfrm>
          </p:grpSpPr>
          <p:grpSp>
            <p:nvGrpSpPr>
              <p:cNvPr id="1057" name="Group 12"/>
              <p:cNvGrpSpPr>
                <a:grpSpLocks/>
              </p:cNvGrpSpPr>
              <p:nvPr userDrawn="1"/>
            </p:nvGrpSpPr>
            <p:grpSpPr bwMode="auto">
              <a:xfrm>
                <a:off x="296" y="235"/>
                <a:ext cx="5153" cy="3842"/>
                <a:chOff x="296" y="235"/>
                <a:chExt cx="5153" cy="3842"/>
              </a:xfrm>
            </p:grpSpPr>
            <p:sp>
              <p:nvSpPr>
                <p:cNvPr id="10" name="Rectangle 8"/>
                <p:cNvSpPr>
                  <a:spLocks noChangeArrowheads="1"/>
                </p:cNvSpPr>
                <p:nvPr userDrawn="1"/>
              </p:nvSpPr>
              <p:spPr bwMode="auto">
                <a:xfrm>
                  <a:off x="296" y="235"/>
                  <a:ext cx="5153" cy="3842"/>
                </a:xfrm>
                <a:prstGeom prst="rect">
                  <a:avLst/>
                </a:prstGeom>
                <a:noFill/>
                <a:ln w="3175">
                  <a:solidFill>
                    <a:schemeClr val="bg2">
                      <a:lumMod val="2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11" name="Rectangle 9"/>
                <p:cNvSpPr>
                  <a:spLocks noChangeArrowheads="1"/>
                </p:cNvSpPr>
                <p:nvPr userDrawn="1"/>
              </p:nvSpPr>
              <p:spPr bwMode="auto">
                <a:xfrm>
                  <a:off x="576" y="447"/>
                  <a:ext cx="4600" cy="3418"/>
                </a:xfrm>
                <a:prstGeom prst="rect">
                  <a:avLst/>
                </a:prstGeom>
                <a:noFill/>
                <a:ln w="3175">
                  <a:solidFill>
                    <a:schemeClr val="bg2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1058" name="Line 10"/>
              <p:cNvSpPr>
                <a:spLocks noChangeShapeType="1"/>
              </p:cNvSpPr>
              <p:nvPr userDrawn="1"/>
            </p:nvSpPr>
            <p:spPr bwMode="auto">
              <a:xfrm>
                <a:off x="296" y="2160"/>
                <a:ext cx="5153" cy="0"/>
              </a:xfrm>
              <a:prstGeom prst="line">
                <a:avLst/>
              </a:prstGeom>
              <a:noFill/>
              <a:ln w="6350">
                <a:solidFill>
                  <a:srgbClr val="303E4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56" name="Line 11"/>
            <p:cNvSpPr>
              <a:spLocks noChangeShapeType="1"/>
            </p:cNvSpPr>
            <p:nvPr userDrawn="1"/>
          </p:nvSpPr>
          <p:spPr bwMode="auto">
            <a:xfrm>
              <a:off x="2895" y="227"/>
              <a:ext cx="0" cy="3858"/>
            </a:xfrm>
            <a:prstGeom prst="line">
              <a:avLst/>
            </a:prstGeom>
            <a:noFill/>
            <a:ln w="6350">
              <a:solidFill>
                <a:srgbClr val="303E4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89" name="Rectangle 9"/>
          <p:cNvSpPr>
            <a:spLocks noChangeArrowheads="1"/>
          </p:cNvSpPr>
          <p:nvPr userDrawn="1"/>
        </p:nvSpPr>
        <p:spPr bwMode="auto">
          <a:xfrm>
            <a:off x="1219200" y="709613"/>
            <a:ext cx="9736138" cy="5426075"/>
          </a:xfrm>
          <a:prstGeom prst="rect">
            <a:avLst/>
          </a:prstGeom>
          <a:noFill/>
          <a:ln w="317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031" name="Line 10"/>
          <p:cNvSpPr>
            <a:spLocks noChangeShapeType="1"/>
          </p:cNvSpPr>
          <p:nvPr userDrawn="1"/>
        </p:nvSpPr>
        <p:spPr bwMode="auto">
          <a:xfrm>
            <a:off x="627063" y="3429000"/>
            <a:ext cx="10906125" cy="0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32" name="Line 11"/>
          <p:cNvSpPr>
            <a:spLocks noChangeShapeType="1"/>
          </p:cNvSpPr>
          <p:nvPr userDrawn="1"/>
        </p:nvSpPr>
        <p:spPr bwMode="auto">
          <a:xfrm>
            <a:off x="6127750" y="360363"/>
            <a:ext cx="0" cy="6124575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grpSp>
        <p:nvGrpSpPr>
          <p:cNvPr id="1033" name="Group 14"/>
          <p:cNvGrpSpPr>
            <a:grpSpLocks/>
          </p:cNvGrpSpPr>
          <p:nvPr userDrawn="1"/>
        </p:nvGrpSpPr>
        <p:grpSpPr bwMode="auto">
          <a:xfrm>
            <a:off x="627063" y="360363"/>
            <a:ext cx="10906125" cy="6124575"/>
            <a:chOff x="296" y="227"/>
            <a:chExt cx="5153" cy="3858"/>
          </a:xfrm>
        </p:grpSpPr>
        <p:grpSp>
          <p:nvGrpSpPr>
            <p:cNvPr id="1049" name="Group 13"/>
            <p:cNvGrpSpPr>
              <a:grpSpLocks/>
            </p:cNvGrpSpPr>
            <p:nvPr userDrawn="1"/>
          </p:nvGrpSpPr>
          <p:grpSpPr bwMode="auto">
            <a:xfrm>
              <a:off x="296" y="235"/>
              <a:ext cx="5153" cy="3842"/>
              <a:chOff x="296" y="235"/>
              <a:chExt cx="5153" cy="3842"/>
            </a:xfrm>
          </p:grpSpPr>
          <p:grpSp>
            <p:nvGrpSpPr>
              <p:cNvPr id="1051" name="Group 12"/>
              <p:cNvGrpSpPr>
                <a:grpSpLocks/>
              </p:cNvGrpSpPr>
              <p:nvPr userDrawn="1"/>
            </p:nvGrpSpPr>
            <p:grpSpPr bwMode="auto">
              <a:xfrm>
                <a:off x="296" y="235"/>
                <a:ext cx="5153" cy="3842"/>
                <a:chOff x="296" y="235"/>
                <a:chExt cx="5153" cy="3842"/>
              </a:xfrm>
            </p:grpSpPr>
            <p:sp>
              <p:nvSpPr>
                <p:cNvPr id="97" name="Rectangle 8"/>
                <p:cNvSpPr>
                  <a:spLocks noChangeArrowheads="1"/>
                </p:cNvSpPr>
                <p:nvPr userDrawn="1"/>
              </p:nvSpPr>
              <p:spPr bwMode="auto">
                <a:xfrm>
                  <a:off x="296" y="235"/>
                  <a:ext cx="5153" cy="3842"/>
                </a:xfrm>
                <a:prstGeom prst="rect">
                  <a:avLst/>
                </a:prstGeom>
                <a:noFill/>
                <a:ln w="3175">
                  <a:solidFill>
                    <a:schemeClr val="bg2">
                      <a:lumMod val="25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  <p:sp>
              <p:nvSpPr>
                <p:cNvPr id="98" name="Rectangle 9"/>
                <p:cNvSpPr>
                  <a:spLocks noChangeArrowheads="1"/>
                </p:cNvSpPr>
                <p:nvPr userDrawn="1"/>
              </p:nvSpPr>
              <p:spPr bwMode="auto">
                <a:xfrm>
                  <a:off x="576" y="447"/>
                  <a:ext cx="4600" cy="3418"/>
                </a:xfrm>
                <a:prstGeom prst="rect">
                  <a:avLst/>
                </a:prstGeom>
                <a:noFill/>
                <a:ln w="3175">
                  <a:solidFill>
                    <a:schemeClr val="bg2">
                      <a:lumMod val="50000"/>
                    </a:schemeClr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dirty="0"/>
                </a:p>
              </p:txBody>
            </p:sp>
          </p:grpSp>
          <p:sp>
            <p:nvSpPr>
              <p:cNvPr id="1052" name="Line 10"/>
              <p:cNvSpPr>
                <a:spLocks noChangeShapeType="1"/>
              </p:cNvSpPr>
              <p:nvPr userDrawn="1"/>
            </p:nvSpPr>
            <p:spPr bwMode="auto">
              <a:xfrm>
                <a:off x="296" y="2160"/>
                <a:ext cx="5153" cy="0"/>
              </a:xfrm>
              <a:prstGeom prst="line">
                <a:avLst/>
              </a:prstGeom>
              <a:noFill/>
              <a:ln w="6350">
                <a:solidFill>
                  <a:srgbClr val="303E43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50" name="Line 11"/>
            <p:cNvSpPr>
              <a:spLocks noChangeShapeType="1"/>
            </p:cNvSpPr>
            <p:nvPr userDrawn="1"/>
          </p:nvSpPr>
          <p:spPr bwMode="auto">
            <a:xfrm>
              <a:off x="2895" y="227"/>
              <a:ext cx="0" cy="3858"/>
            </a:xfrm>
            <a:prstGeom prst="line">
              <a:avLst/>
            </a:prstGeom>
            <a:noFill/>
            <a:ln w="6350">
              <a:solidFill>
                <a:srgbClr val="303E4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99" name="Прямоугольник 6"/>
          <p:cNvSpPr>
            <a:spLocks noChangeArrowheads="1"/>
          </p:cNvSpPr>
          <p:nvPr userDrawn="1"/>
        </p:nvSpPr>
        <p:spPr bwMode="auto">
          <a:xfrm>
            <a:off x="10599738" y="5842000"/>
            <a:ext cx="3349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>
              <a:defRPr/>
            </a:pPr>
            <a:fld id="{256B456C-A035-48C3-95F0-0895067CB522}" type="slidenum">
              <a:rPr lang="ru-RU" altLang="en-US" sz="900" b="1" smtClean="0">
                <a:solidFill>
                  <a:srgbClr val="CDAC09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ru-RU" altLang="en-US" sz="1200" b="1">
              <a:solidFill>
                <a:srgbClr val="CDAC09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sp>
        <p:nvSpPr>
          <p:cNvPr id="100" name="Прямоугольник 7"/>
          <p:cNvSpPr/>
          <p:nvPr userDrawn="1"/>
        </p:nvSpPr>
        <p:spPr>
          <a:xfrm>
            <a:off x="10579100" y="6072188"/>
            <a:ext cx="376238" cy="57150"/>
          </a:xfrm>
          <a:prstGeom prst="rect">
            <a:avLst/>
          </a:prstGeom>
          <a:solidFill>
            <a:srgbClr val="CDA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1" name="Прямоугольник 36"/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2F4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1037" name="Группа 37"/>
          <p:cNvGrpSpPr>
            <a:grpSpLocks/>
          </p:cNvGrpSpPr>
          <p:nvPr userDrawn="1"/>
        </p:nvGrpSpPr>
        <p:grpSpPr bwMode="auto">
          <a:xfrm>
            <a:off x="1220788" y="819150"/>
            <a:ext cx="681037" cy="165100"/>
            <a:chOff x="2152493" y="583267"/>
            <a:chExt cx="681788" cy="165205"/>
          </a:xfrm>
        </p:grpSpPr>
        <p:sp>
          <p:nvSpPr>
            <p:cNvPr id="103" name="Овал 5"/>
            <p:cNvSpPr/>
            <p:nvPr/>
          </p:nvSpPr>
          <p:spPr>
            <a:xfrm>
              <a:off x="2152493" y="583267"/>
              <a:ext cx="165282" cy="165205"/>
            </a:xfrm>
            <a:prstGeom prst="ellipse">
              <a:avLst/>
            </a:prstGeom>
            <a:solidFill>
              <a:srgbClr val="CDAC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4" name="Овал 6"/>
            <p:cNvSpPr/>
            <p:nvPr/>
          </p:nvSpPr>
          <p:spPr>
            <a:xfrm>
              <a:off x="2411540" y="583267"/>
              <a:ext cx="163693" cy="16520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5" name="Овал 7"/>
            <p:cNvSpPr/>
            <p:nvPr/>
          </p:nvSpPr>
          <p:spPr>
            <a:xfrm>
              <a:off x="2668999" y="583267"/>
              <a:ext cx="165282" cy="165205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cxnSp>
        <p:nvCxnSpPr>
          <p:cNvPr id="106" name="Прямая соединительная линия 33"/>
          <p:cNvCxnSpPr/>
          <p:nvPr userDrawn="1"/>
        </p:nvCxnSpPr>
        <p:spPr>
          <a:xfrm>
            <a:off x="0" y="1220788"/>
            <a:ext cx="1901825" cy="0"/>
          </a:xfrm>
          <a:prstGeom prst="line">
            <a:avLst/>
          </a:prstGeom>
          <a:ln w="57150">
            <a:solidFill>
              <a:srgbClr val="CDAC0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Line 10"/>
          <p:cNvSpPr>
            <a:spLocks noChangeShapeType="1"/>
          </p:cNvSpPr>
          <p:nvPr userDrawn="1"/>
        </p:nvSpPr>
        <p:spPr bwMode="auto">
          <a:xfrm>
            <a:off x="627063" y="3429000"/>
            <a:ext cx="10906125" cy="0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40" name="Line 11"/>
          <p:cNvSpPr>
            <a:spLocks noChangeShapeType="1"/>
          </p:cNvSpPr>
          <p:nvPr userDrawn="1"/>
        </p:nvSpPr>
        <p:spPr bwMode="auto">
          <a:xfrm>
            <a:off x="6127750" y="360363"/>
            <a:ext cx="0" cy="6124575"/>
          </a:xfrm>
          <a:prstGeom prst="line">
            <a:avLst/>
          </a:prstGeom>
          <a:noFill/>
          <a:ln w="6350">
            <a:solidFill>
              <a:srgbClr val="303E4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17" name="Oval 116"/>
          <p:cNvSpPr/>
          <p:nvPr userDrawn="1"/>
        </p:nvSpPr>
        <p:spPr>
          <a:xfrm>
            <a:off x="8916988" y="-36513"/>
            <a:ext cx="2398712" cy="2397126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8" name="Rectangle 117"/>
          <p:cNvSpPr/>
          <p:nvPr userDrawn="1"/>
        </p:nvSpPr>
        <p:spPr>
          <a:xfrm>
            <a:off x="0" y="1350963"/>
            <a:ext cx="12192000" cy="5559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800" dirty="0"/>
          </a:p>
        </p:txBody>
      </p:sp>
      <p:sp>
        <p:nvSpPr>
          <p:cNvPr id="119" name="Прямоугольник 6"/>
          <p:cNvSpPr>
            <a:spLocks noChangeArrowheads="1"/>
          </p:cNvSpPr>
          <p:nvPr userDrawn="1"/>
        </p:nvSpPr>
        <p:spPr bwMode="auto">
          <a:xfrm>
            <a:off x="10580688" y="5842000"/>
            <a:ext cx="3730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>
              <a:defRPr/>
            </a:pPr>
            <a:fld id="{08A5F8B4-182A-4286-8C12-263E6E9F6244}" type="slidenum">
              <a:rPr lang="ru-RU" altLang="en-US" sz="1200" b="1" smtClean="0">
                <a:solidFill>
                  <a:srgbClr val="2F4057"/>
                </a:solidFill>
                <a:latin typeface="Arial" panose="020B0604020202020204" pitchFamily="34" charset="0"/>
                <a:ea typeface="Karla" pitchFamily="2" charset="0"/>
                <a:cs typeface="Arial" panose="020B0604020202020204" pitchFamily="34" charset="0"/>
              </a:rPr>
              <a:pPr algn="ctr" eaLnBrk="1" hangingPunct="1">
                <a:defRPr/>
              </a:pPr>
              <a:t>‹#›</a:t>
            </a:fld>
            <a:endParaRPr lang="ru-RU" altLang="en-US" sz="1200" b="1">
              <a:solidFill>
                <a:srgbClr val="2F4057"/>
              </a:solidFill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  <p:sp>
        <p:nvSpPr>
          <p:cNvPr id="120" name="Прямоугольник 7"/>
          <p:cNvSpPr/>
          <p:nvPr userDrawn="1"/>
        </p:nvSpPr>
        <p:spPr>
          <a:xfrm>
            <a:off x="10466388" y="6072188"/>
            <a:ext cx="488950" cy="57150"/>
          </a:xfrm>
          <a:prstGeom prst="rect">
            <a:avLst/>
          </a:prstGeom>
          <a:solidFill>
            <a:srgbClr val="2F4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1" name="Подзаголовок 2"/>
          <p:cNvSpPr txBox="1">
            <a:spLocks/>
          </p:cNvSpPr>
          <p:nvPr userDrawn="1"/>
        </p:nvSpPr>
        <p:spPr bwMode="auto">
          <a:xfrm>
            <a:off x="2152650" y="1709738"/>
            <a:ext cx="7589838" cy="413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Arial" panose="020B0604020202020204" pitchFamily="34" charset="0"/>
              <a:ea typeface="Karla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388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FHEGURcec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ernmentjobs.com/careers/tacoma/jobs/3761830/tpu-apprenticeship-expo?pagetype=jobOpportunitiesJob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ityoftacoma.org/transfor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7"/>
          <p:cNvSpPr txBox="1">
            <a:spLocks noChangeArrowheads="1"/>
          </p:cNvSpPr>
          <p:nvPr/>
        </p:nvSpPr>
        <p:spPr bwMode="auto">
          <a:xfrm>
            <a:off x="2376488" y="3057107"/>
            <a:ext cx="7439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2F4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Systems Transformation</a:t>
            </a:r>
          </a:p>
          <a:p>
            <a:pPr algn="ctr" eaLnBrk="1" hangingPunct="1"/>
            <a:endParaRPr lang="en-US" altLang="en-US" sz="1600">
              <a:latin typeface="Raleway ExtraBold" pitchFamily="34" charset="-52"/>
            </a:endParaRPr>
          </a:p>
        </p:txBody>
      </p:sp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2376488" y="4280672"/>
            <a:ext cx="7439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 of Tacoma | City Manager’s Office</a:t>
            </a:r>
          </a:p>
          <a:p>
            <a:pPr algn="ctr" eaLnBrk="1" hangingPunct="1"/>
            <a:endParaRPr lang="en-US" altLang="en-US" sz="1600" dirty="0">
              <a:latin typeface="Raleway ExtraBold" pitchFamily="34" charset="-52"/>
            </a:endParaRPr>
          </a:p>
        </p:txBody>
      </p:sp>
      <p:sp>
        <p:nvSpPr>
          <p:cNvPr id="5124" name="TextBox 8"/>
          <p:cNvSpPr txBox="1">
            <a:spLocks noChangeArrowheads="1"/>
          </p:cNvSpPr>
          <p:nvPr/>
        </p:nvSpPr>
        <p:spPr bwMode="auto">
          <a:xfrm>
            <a:off x="2383127" y="4722813"/>
            <a:ext cx="7439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2F4057"/>
                </a:solidFill>
                <a:latin typeface="Arial"/>
                <a:cs typeface="Arial"/>
              </a:rPr>
              <a:t>City Council Meeting</a:t>
            </a:r>
            <a:endParaRPr lang="en-US" altLang="en-US" sz="2400" b="1" dirty="0">
              <a:solidFill>
                <a:srgbClr val="2F4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2400" b="1">
                <a:solidFill>
                  <a:srgbClr val="2F4057"/>
                </a:solidFill>
                <a:latin typeface="Arial"/>
                <a:cs typeface="Arial"/>
              </a:rPr>
              <a:t>November 8, 2022</a:t>
            </a:r>
            <a:endParaRPr lang="en-US" altLang="en-US" sz="2400" b="1" dirty="0">
              <a:solidFill>
                <a:srgbClr val="2F4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>
                <a:effectLst/>
              </a:rPr>
              <a:t>Intent:  Public Works needs a greater ability to overlay infrastructure information </a:t>
            </a:r>
            <a:r>
              <a:rPr lang="en-US" dirty="0"/>
              <a:t>with</a:t>
            </a:r>
            <a:r>
              <a:rPr lang="en-US" dirty="0">
                <a:effectLst/>
              </a:rPr>
              <a:t> the City’s Equity Index.</a:t>
            </a:r>
          </a:p>
          <a:p>
            <a:pPr lvl="0"/>
            <a:r>
              <a:rPr lang="en-US" dirty="0"/>
              <a:t>Specific tasks include:</a:t>
            </a:r>
          </a:p>
          <a:p>
            <a:pPr lvl="1"/>
            <a:r>
              <a:rPr lang="en-US" dirty="0"/>
              <a:t>D</a:t>
            </a:r>
            <a:r>
              <a:rPr lang="en-US" dirty="0">
                <a:effectLst/>
              </a:rPr>
              <a:t>eveloping a central source of spatial data to better understand potential inequities of City provided programs and projects.</a:t>
            </a:r>
          </a:p>
          <a:p>
            <a:pPr lvl="1"/>
            <a:r>
              <a:rPr lang="en-US" dirty="0">
                <a:effectLst/>
              </a:rPr>
              <a:t>Developing tools to:</a:t>
            </a:r>
          </a:p>
          <a:p>
            <a:pPr lvl="2"/>
            <a:r>
              <a:rPr lang="en-US" dirty="0">
                <a:effectLst/>
              </a:rPr>
              <a:t>Reference and overlay equity related graphic information to assist in planning and allocating resources within the community. </a:t>
            </a:r>
            <a:endParaRPr lang="en-US" sz="5200" dirty="0"/>
          </a:p>
          <a:p>
            <a:pPr lvl="2"/>
            <a:r>
              <a:rPr lang="en-US" dirty="0"/>
              <a:t>V</a:t>
            </a:r>
            <a:r>
              <a:rPr lang="en-US" dirty="0">
                <a:effectLst/>
              </a:rPr>
              <a:t>isualize inequities and adapt strategy and operations accordingly. </a:t>
            </a:r>
            <a:endParaRPr lang="en-US" sz="5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Equitable Service Delivery</a:t>
            </a:r>
          </a:p>
        </p:txBody>
      </p:sp>
    </p:spTree>
    <p:extLst>
      <p:ext uri="{BB962C8B-B14F-4D97-AF65-F5344CB8AC3E}">
        <p14:creationId xmlns:p14="http://schemas.microsoft.com/office/powerpoint/2010/main" val="1226090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marL="0" lvl="0" indent="0">
              <a:buNone/>
            </a:pPr>
            <a:r>
              <a:rPr lang="en-US" b="1"/>
              <a:t>Status</a:t>
            </a:r>
          </a:p>
          <a:p>
            <a:r>
              <a:rPr lang="en-US"/>
              <a:t>Initiated an inventory of asset data.</a:t>
            </a:r>
            <a:endParaRPr lang="en-US">
              <a:cs typeface="Calibri"/>
            </a:endParaRPr>
          </a:p>
          <a:p>
            <a:r>
              <a:rPr lang="en-US"/>
              <a:t>Completed a State Title VI audit and systems update – 85% complete.</a:t>
            </a:r>
            <a:endParaRPr lang="en-US">
              <a:cs typeface="Calibri"/>
            </a:endParaRPr>
          </a:p>
          <a:p>
            <a:r>
              <a:rPr lang="en-US"/>
              <a:t>City-wide Addressing Project – Complete.</a:t>
            </a:r>
            <a:endParaRPr lang="en-US">
              <a:cs typeface="Calibri"/>
            </a:endParaRPr>
          </a:p>
          <a:p>
            <a:pPr lvl="1"/>
            <a:r>
              <a:rPr lang="en-US"/>
              <a:t>Partnered with Planning Development Services and Information Technology Departments to capture over 20,000 missing addresses.</a:t>
            </a:r>
            <a:endParaRPr lang="en-US">
              <a:cs typeface="Calibri"/>
            </a:endParaRPr>
          </a:p>
          <a:p>
            <a:r>
              <a:rPr lang="en-US"/>
              <a:t>Positioning ourselves to take advantage of the SAP Now! project to completely revamp our asset management capabilities.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Equitable Service Delivery</a:t>
            </a:r>
          </a:p>
        </p:txBody>
      </p:sp>
    </p:spTree>
    <p:extLst>
      <p:ext uri="{BB962C8B-B14F-4D97-AF65-F5344CB8AC3E}">
        <p14:creationId xmlns:p14="http://schemas.microsoft.com/office/powerpoint/2010/main" val="1838525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E1B2E1-8208-0539-9AE3-E1216FF39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Calibri Light"/>
              </a:rPr>
              <a:t>Equitable Service Delivery</a:t>
            </a:r>
            <a:endParaRPr lang="en-US"/>
          </a:p>
        </p:txBody>
      </p:sp>
      <p:pic>
        <p:nvPicPr>
          <p:cNvPr id="4" name="Picture 4" descr="MicrosoftTeams-image.png">
            <a:extLst>
              <a:ext uri="{FF2B5EF4-FFF2-40B4-BE49-F238E27FC236}">
                <a16:creationId xmlns:a16="http://schemas.microsoft.com/office/drawing/2014/main" id="{2C0AA4B7-8E3E-5750-D9F1-0ED18E7D31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56" r="-758" b="8043"/>
          <a:stretch/>
        </p:blipFill>
        <p:spPr>
          <a:xfrm>
            <a:off x="4992989" y="2252557"/>
            <a:ext cx="4068334" cy="3103128"/>
          </a:xfrm>
          <a:prstGeom prst="rect">
            <a:avLst/>
          </a:prstGeom>
        </p:spPr>
      </p:pic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CA17E56-F976-94A0-55B2-0B5F79212D3C}"/>
              </a:ext>
            </a:extLst>
          </p:cNvPr>
          <p:cNvSpPr txBox="1">
            <a:spLocks/>
          </p:cNvSpPr>
          <p:nvPr/>
        </p:nvSpPr>
        <p:spPr>
          <a:xfrm>
            <a:off x="4547320" y="5285752"/>
            <a:ext cx="4848035" cy="56896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>
                <a:cs typeface="Calibri"/>
              </a:rPr>
              <a:t>Vision Zero Data Dashboard: cityoftacoma.org/</a:t>
            </a:r>
            <a:r>
              <a:rPr lang="en-US" sz="1600" err="1">
                <a:cs typeface="Calibri"/>
              </a:rPr>
              <a:t>visionzero</a:t>
            </a:r>
            <a:endParaRPr lang="en-US" sz="1600">
              <a:cs typeface="Calibri"/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083515E-0007-93C5-6734-51EC58366642}"/>
              </a:ext>
            </a:extLst>
          </p:cNvPr>
          <p:cNvSpPr txBox="1">
            <a:spLocks/>
          </p:cNvSpPr>
          <p:nvPr/>
        </p:nvSpPr>
        <p:spPr>
          <a:xfrm>
            <a:off x="4993310" y="1652360"/>
            <a:ext cx="3778961" cy="355164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>
                <a:cs typeface="Calibri"/>
              </a:rPr>
              <a:t>Fatal &amp; Serious Injury Crashes by Equity Index Areas</a:t>
            </a:r>
          </a:p>
        </p:txBody>
      </p:sp>
      <p:pic>
        <p:nvPicPr>
          <p:cNvPr id="9" name="Picture 9" descr="Existing.FundedBikeways_9.20.22.jpg">
            <a:extLst>
              <a:ext uri="{FF2B5EF4-FFF2-40B4-BE49-F238E27FC236}">
                <a16:creationId xmlns:a16="http://schemas.microsoft.com/office/drawing/2014/main" id="{F3A452B7-49FE-673C-6E7B-85BEA3E17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377" y="1450084"/>
            <a:ext cx="3389357" cy="439082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655BC4-134E-1FFA-2F03-00DF2599C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987" y="1651271"/>
            <a:ext cx="5090553" cy="3466022"/>
          </a:xfrm>
        </p:spPr>
        <p:txBody>
          <a:bodyPr lIns="91440" tIns="45720" rIns="91440" bIns="45720" anchor="t"/>
          <a:lstStyle/>
          <a:p>
            <a:pPr>
              <a:buNone/>
            </a:pPr>
            <a:r>
              <a:rPr lang="en-US" sz="2600" b="1">
                <a:ea typeface="+mn-lt"/>
                <a:cs typeface="+mn-lt"/>
              </a:rPr>
              <a:t>Status</a:t>
            </a:r>
            <a:endParaRPr lang="en-US" sz="2600">
              <a:ea typeface="+mn-lt"/>
              <a:cs typeface="+mn-lt"/>
            </a:endParaRPr>
          </a:p>
          <a:p>
            <a:r>
              <a:rPr lang="en-US" sz="2600">
                <a:cs typeface="Calibri" panose="020F0502020204030204"/>
              </a:rPr>
              <a:t>75% of the City's high-risk transportation network is located in low &amp; very low opportunity zones.</a:t>
            </a:r>
          </a:p>
          <a:p>
            <a:r>
              <a:rPr lang="en-US" sz="2600">
                <a:cs typeface="Calibri" panose="020F0502020204030204"/>
              </a:rPr>
              <a:t>The active transportation team prioritizes projects based on safety, equity &amp; connectivity to begin to address these disparities – but more work is needed.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39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Goal 1:  Finalize the departmental Equity Mission Statement and Communications Protocol.</a:t>
            </a: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Goal 2:  Work with other departments to finalize the Equitable Engagement Framework.</a:t>
            </a:r>
          </a:p>
          <a:p>
            <a:r>
              <a:rPr lang="en-US" dirty="0">
                <a:cs typeface="Calibri"/>
              </a:rPr>
              <a:t>Goal 3:  Continue working on the ability to overlay all of our asset information against the city’s equity index.</a:t>
            </a:r>
            <a:endParaRPr lang="en-US" sz="2800" dirty="0"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Departmental Look Forward</a:t>
            </a:r>
          </a:p>
        </p:txBody>
      </p:sp>
    </p:spTree>
    <p:extLst>
      <p:ext uri="{BB962C8B-B14F-4D97-AF65-F5344CB8AC3E}">
        <p14:creationId xmlns:p14="http://schemas.microsoft.com/office/powerpoint/2010/main" val="3623033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2376488" y="3326565"/>
            <a:ext cx="74390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2F40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City Manager Update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ExtraBold" pitchFamily="3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30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TPD – Released a video segment for the public on </a:t>
            </a:r>
            <a:r>
              <a:rPr lang="en-US" sz="2400" i="1" dirty="0">
                <a:solidFill>
                  <a:srgbClr val="0F0F0F"/>
                </a:solidFill>
                <a:effectLst/>
                <a:hlinkClick r:id="rId3"/>
              </a:rPr>
              <a:t>How do we recruit officers to TPD </a:t>
            </a:r>
            <a:r>
              <a:rPr lang="en-US" sz="2400" i="0" dirty="0">
                <a:solidFill>
                  <a:srgbClr val="0F0F0F"/>
                </a:solidFill>
                <a:effectLst/>
              </a:rPr>
              <a:t>via Talks with the Chief </a:t>
            </a:r>
            <a:r>
              <a:rPr lang="en-US" sz="2400" dirty="0">
                <a:solidFill>
                  <a:srgbClr val="0F0F0F"/>
                </a:solidFill>
              </a:rPr>
              <a:t>series to respond to ongoing concerns around TPD staff capacity. </a:t>
            </a:r>
            <a:r>
              <a:rPr lang="en-US" sz="2400" i="0" dirty="0">
                <a:solidFill>
                  <a:srgbClr val="0F0F0F"/>
                </a:solidFill>
                <a:effectLst/>
              </a:rPr>
              <a:t>10/13</a:t>
            </a:r>
            <a:endParaRPr lang="en-US" sz="2400" dirty="0"/>
          </a:p>
          <a:p>
            <a:r>
              <a:rPr lang="en-US" sz="2400" dirty="0"/>
              <a:t>OMB – Held budget town halls for community engagement in the biennial budget process. 10/24, 10/27, 11/01</a:t>
            </a:r>
          </a:p>
          <a:p>
            <a:r>
              <a:rPr lang="en-US" sz="2400" dirty="0"/>
              <a:t>HR - Performed an Employee Survey to inform the</a:t>
            </a:r>
            <a:r>
              <a:rPr lang="en-US" sz="2400" dirty="0">
                <a:solidFill>
                  <a:srgbClr val="0D0D0D"/>
                </a:solidFill>
                <a:ea typeface="Calibri" panose="020F0502020204030204" pitchFamily="34" charset="0"/>
              </a:rPr>
              <a:t> department and </a:t>
            </a:r>
            <a:r>
              <a:rPr lang="en-US" sz="2400" dirty="0">
                <a:ea typeface="Calibri" panose="020F0502020204030204" pitchFamily="34" charset="0"/>
              </a:rPr>
              <a:t>organization</a:t>
            </a:r>
            <a:r>
              <a:rPr lang="en-US" sz="2400" dirty="0">
                <a:solidFill>
                  <a:srgbClr val="0D0D0D"/>
                </a:solidFill>
                <a:ea typeface="Calibri" panose="020F0502020204030204" pitchFamily="34" charset="0"/>
              </a:rPr>
              <a:t>-wide action plans.. 10/13</a:t>
            </a:r>
            <a:endParaRPr lang="en-US" sz="2400" dirty="0"/>
          </a:p>
          <a:p>
            <a:r>
              <a:rPr lang="en-US" sz="2400" dirty="0"/>
              <a:t>OEPS - Hosted Tacoma Climate Leadership Cohort to educate frontline community members about the intersection of climate change and critical topics concerning our community. 11/04 -11/06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Accomplishments</a:t>
            </a:r>
          </a:p>
        </p:txBody>
      </p:sp>
    </p:spTree>
    <p:extLst>
      <p:ext uri="{BB962C8B-B14F-4D97-AF65-F5344CB8AC3E}">
        <p14:creationId xmlns:p14="http://schemas.microsoft.com/office/powerpoint/2010/main" val="3290346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TPU Apprenticeship Expo will be taking place on 11/15 from 4:00-7:00 pm in the Tacoma Public Utilities Auditorium and online. Participants must register at </a:t>
            </a:r>
            <a:r>
              <a:rPr lang="en-US" dirty="0">
                <a:hlinkClick r:id="rId3"/>
              </a:rPr>
              <a:t>cityoftacoma.org/jobs. </a:t>
            </a:r>
            <a:endParaRPr lang="en-US" dirty="0"/>
          </a:p>
          <a:p>
            <a:r>
              <a:rPr lang="en-US" dirty="0"/>
              <a:t>TFD Informational Sessions will host its final session 11/09 from 5:30 - 7:00 pm in a hybrid format. Participants must register at </a:t>
            </a:r>
            <a:r>
              <a:rPr lang="en-US" dirty="0">
                <a:hlinkClick r:id="rId3"/>
              </a:rPr>
              <a:t>cityoftacoma.org/jobs. </a:t>
            </a:r>
            <a:endParaRPr lang="en-US" dirty="0"/>
          </a:p>
          <a:p>
            <a:r>
              <a:rPr lang="en-US" dirty="0"/>
              <a:t>Departments and offices hosted nearly 50 students today for Student Government Day.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Engagements</a:t>
            </a:r>
          </a:p>
        </p:txBody>
      </p:sp>
    </p:spTree>
    <p:extLst>
      <p:ext uri="{BB962C8B-B14F-4D97-AF65-F5344CB8AC3E}">
        <p14:creationId xmlns:p14="http://schemas.microsoft.com/office/powerpoint/2010/main" val="1727109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6140917" y="1727834"/>
            <a:ext cx="5467149" cy="4210953"/>
          </a:xfrm>
        </p:spPr>
        <p:txBody>
          <a:bodyPr/>
          <a:lstStyle/>
          <a:p>
            <a:r>
              <a:rPr lang="en-US" sz="2400" dirty="0">
                <a:hlinkClick r:id="rId3"/>
              </a:rPr>
              <a:t>https://cityoftacoma.org/transform</a:t>
            </a:r>
            <a:endParaRPr lang="en-US" sz="2400" dirty="0"/>
          </a:p>
          <a:p>
            <a:r>
              <a:rPr lang="en-US" sz="2400" dirty="0"/>
              <a:t>Timeline of transformation activities since passing Resolution 40622:</a:t>
            </a:r>
          </a:p>
          <a:p>
            <a:pPr lvl="1"/>
            <a:r>
              <a:rPr lang="en-US" sz="2000" dirty="0"/>
              <a:t>Filter by:</a:t>
            </a:r>
          </a:p>
          <a:p>
            <a:pPr lvl="2"/>
            <a:r>
              <a:rPr lang="en-US" sz="1600" dirty="0"/>
              <a:t>Council Priority Area</a:t>
            </a:r>
          </a:p>
          <a:p>
            <a:pPr lvl="2"/>
            <a:r>
              <a:rPr lang="en-US" sz="1600" dirty="0"/>
              <a:t>Selected Projects</a:t>
            </a:r>
          </a:p>
          <a:p>
            <a:pPr lvl="2"/>
            <a:r>
              <a:rPr lang="en-US" sz="1600" dirty="0"/>
              <a:t>Time period</a:t>
            </a:r>
          </a:p>
          <a:p>
            <a:pPr lvl="1"/>
            <a:r>
              <a:rPr lang="en-US" sz="2000" dirty="0"/>
              <a:t>Click on the file icons to see related documents and meeting recordings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Transformation Timeline &amp; History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7292" y="5018024"/>
            <a:ext cx="1894397" cy="11957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90" y="1727834"/>
            <a:ext cx="5802789" cy="481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737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7"/>
          <p:cNvSpPr txBox="1">
            <a:spLocks noChangeArrowheads="1"/>
          </p:cNvSpPr>
          <p:nvPr/>
        </p:nvSpPr>
        <p:spPr bwMode="auto">
          <a:xfrm>
            <a:off x="2376488" y="3057107"/>
            <a:ext cx="7439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2F4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on Systems Transformation</a:t>
            </a:r>
          </a:p>
          <a:p>
            <a:pPr algn="ctr" eaLnBrk="1" hangingPunct="1"/>
            <a:endParaRPr lang="en-US" altLang="en-US" sz="1600">
              <a:latin typeface="Raleway ExtraBold" pitchFamily="34" charset="-52"/>
            </a:endParaRPr>
          </a:p>
        </p:txBody>
      </p:sp>
      <p:sp>
        <p:nvSpPr>
          <p:cNvPr id="5123" name="TextBox 6"/>
          <p:cNvSpPr txBox="1">
            <a:spLocks noChangeArrowheads="1"/>
          </p:cNvSpPr>
          <p:nvPr/>
        </p:nvSpPr>
        <p:spPr bwMode="auto">
          <a:xfrm>
            <a:off x="2376488" y="4280672"/>
            <a:ext cx="74390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/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City of Tacoma | City Manager’s Office</a:t>
            </a:r>
            <a:endParaRPr lang="en-US" altLang="en-US" sz="1600" dirty="0">
              <a:latin typeface="Raleway ExtraBold" pitchFamily="34" charset="-52"/>
            </a:endParaRPr>
          </a:p>
        </p:txBody>
      </p:sp>
      <p:sp>
        <p:nvSpPr>
          <p:cNvPr id="5124" name="TextBox 8"/>
          <p:cNvSpPr txBox="1">
            <a:spLocks noChangeArrowheads="1"/>
          </p:cNvSpPr>
          <p:nvPr/>
        </p:nvSpPr>
        <p:spPr bwMode="auto">
          <a:xfrm>
            <a:off x="2383127" y="4722813"/>
            <a:ext cx="74390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2F4057"/>
                </a:solidFill>
                <a:latin typeface="Arial"/>
                <a:cs typeface="Arial"/>
              </a:rPr>
              <a:t>City Council Meeting</a:t>
            </a:r>
            <a:endParaRPr lang="en-US" altLang="en-US" sz="2400" b="1" dirty="0">
              <a:solidFill>
                <a:srgbClr val="2F4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en-US" sz="2400" b="1" dirty="0">
                <a:solidFill>
                  <a:srgbClr val="2F4057"/>
                </a:solidFill>
                <a:latin typeface="Arial"/>
                <a:cs typeface="Arial"/>
              </a:rPr>
              <a:t>November 8, 2022</a:t>
            </a:r>
            <a:endParaRPr lang="en-US" altLang="en-US" sz="2400" b="1" dirty="0">
              <a:solidFill>
                <a:srgbClr val="2F405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033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0F5376D-1148-F3C5-F624-85C9C2664F08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/>
              <a:t>Click to add text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626" y="637309"/>
            <a:ext cx="6260852" cy="55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66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>
            <a:spLocks noChangeArrowheads="1"/>
          </p:cNvSpPr>
          <p:nvPr/>
        </p:nvSpPr>
        <p:spPr bwMode="auto">
          <a:xfrm>
            <a:off x="2376488" y="3326565"/>
            <a:ext cx="743902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King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King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King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King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King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King" pitchFamily="2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2F40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Departmental Highlights</a:t>
            </a:r>
          </a:p>
          <a:p>
            <a:pPr algn="ctr" eaLnBrk="1" hangingPunct="1"/>
            <a:endParaRPr lang="en-US" altLang="en-US" sz="1600" dirty="0">
              <a:latin typeface="Raleway ExtraBold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BCE0C-A789-469D-A057-3BD12DCC3A0A}"/>
              </a:ext>
            </a:extLst>
          </p:cNvPr>
          <p:cNvSpPr txBox="1"/>
          <p:nvPr/>
        </p:nvSpPr>
        <p:spPr>
          <a:xfrm>
            <a:off x="3040673" y="4103747"/>
            <a:ext cx="61106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Public</a:t>
            </a:r>
            <a:r>
              <a:rPr lang="en-US" alt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Works Department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11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56BAB620-87E9-58E3-5719-9428BCFC6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501" y="1514447"/>
            <a:ext cx="6532821" cy="4517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Public Works Demographic Trends</a:t>
            </a:r>
          </a:p>
        </p:txBody>
      </p:sp>
    </p:spTree>
    <p:extLst>
      <p:ext uri="{BB962C8B-B14F-4D97-AF65-F5344CB8AC3E}">
        <p14:creationId xmlns:p14="http://schemas.microsoft.com/office/powerpoint/2010/main" val="472785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10080" y="246590"/>
            <a:ext cx="8412798" cy="1421342"/>
          </a:xfrm>
        </p:spPr>
        <p:txBody>
          <a:bodyPr/>
          <a:lstStyle/>
          <a:p>
            <a:pPr algn="ctr"/>
            <a:r>
              <a:rPr lang="en-US" sz="3200"/>
              <a:t>Public Works and City of Tacoma Demographics</a:t>
            </a:r>
            <a:br>
              <a:rPr lang="en-US" sz="2800"/>
            </a:br>
            <a:r>
              <a:rPr lang="en-US" sz="2800"/>
              <a:t>(as of 3rd Quarter 2022)</a:t>
            </a:r>
            <a:br>
              <a:rPr lang="en-US"/>
            </a:br>
            <a:endParaRPr lang="en-US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565977"/>
              </p:ext>
            </p:extLst>
          </p:nvPr>
        </p:nvGraphicFramePr>
        <p:xfrm>
          <a:off x="1036321" y="1821425"/>
          <a:ext cx="10103627" cy="385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2440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Workforce demographics reflecting the community it serves.  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Equitable outreach and communications.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Equitable Service delivery and Infrastructure Investments.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10080" y="593765"/>
            <a:ext cx="8412798" cy="762595"/>
          </a:xfrm>
        </p:spPr>
        <p:txBody>
          <a:bodyPr/>
          <a:lstStyle/>
          <a:p>
            <a:r>
              <a:rPr lang="en-US"/>
              <a:t>Public Works REAP Goals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6835886B-1AE1-B68A-C46C-678254A1C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0669" y="3163518"/>
            <a:ext cx="2743200" cy="182750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92C89BA-EB74-7E24-DEF3-30A62DBE0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1714" y="3970420"/>
            <a:ext cx="2743200" cy="196515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240253D1-69F4-5486-47D1-684305085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0012" y="3159581"/>
            <a:ext cx="2743200" cy="190361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DA0D6D32-2E01-F71B-2004-2FD494510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11" y="4108835"/>
            <a:ext cx="2743200" cy="182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86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Intent:  Achieve parity between the demographics of our workforce and the overall city population. </a:t>
            </a:r>
          </a:p>
          <a:p>
            <a:r>
              <a:rPr lang="en-US"/>
              <a:t>Specific tasks include:</a:t>
            </a:r>
          </a:p>
          <a:p>
            <a:pPr lvl="1"/>
            <a:r>
              <a:rPr lang="en-US"/>
              <a:t>Attend job fairs that aid in attracting people of color. </a:t>
            </a:r>
          </a:p>
          <a:p>
            <a:pPr lvl="1"/>
            <a:r>
              <a:rPr lang="en-US"/>
              <a:t>Challenge hiring process screening criteria. </a:t>
            </a:r>
          </a:p>
          <a:p>
            <a:pPr lvl="1"/>
            <a:r>
              <a:rPr lang="en-US"/>
              <a:t>Challenge current candidate testing procedures.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Workforce Reflects the Community</a:t>
            </a:r>
          </a:p>
        </p:txBody>
      </p:sp>
    </p:spTree>
    <p:extLst>
      <p:ext uri="{BB962C8B-B14F-4D97-AF65-F5344CB8AC3E}">
        <p14:creationId xmlns:p14="http://schemas.microsoft.com/office/powerpoint/2010/main" val="286660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89060" y="1406102"/>
            <a:ext cx="9910618" cy="39878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/>
              <a:t>Status</a:t>
            </a:r>
          </a:p>
          <a:p>
            <a:r>
              <a:rPr lang="en-US"/>
              <a:t>Job fairs</a:t>
            </a:r>
            <a:endParaRPr lang="en-US">
              <a:cs typeface="Calibri"/>
            </a:endParaRPr>
          </a:p>
          <a:p>
            <a:pPr lvl="1"/>
            <a:r>
              <a:rPr lang="en-US"/>
              <a:t>Put on hold due to the impacts of COVID.</a:t>
            </a:r>
            <a:endParaRPr lang="en-US">
              <a:cs typeface="Calibri"/>
            </a:endParaRPr>
          </a:p>
          <a:p>
            <a:pPr lvl="1"/>
            <a:r>
              <a:rPr lang="en-US"/>
              <a:t>Pivoted during COVID to develop a draft communications protocol and the departmental equity mission statement.</a:t>
            </a:r>
            <a:endParaRPr lang="en-US">
              <a:cs typeface="Calibri"/>
            </a:endParaRPr>
          </a:p>
          <a:p>
            <a:r>
              <a:rPr lang="en-US"/>
              <a:t>Hiring processes</a:t>
            </a:r>
            <a:endParaRPr lang="en-US">
              <a:cs typeface="Calibri"/>
            </a:endParaRPr>
          </a:p>
          <a:p>
            <a:pPr lvl="1"/>
            <a:r>
              <a:rPr lang="en-US"/>
              <a:t>Street Operations Division reviewed/revised 8 positions to remove potential barriers consistent with the positions.</a:t>
            </a:r>
            <a:endParaRPr lang="en-US">
              <a:cs typeface="Calibri"/>
            </a:endParaRPr>
          </a:p>
          <a:p>
            <a:pPr lvl="1"/>
            <a:r>
              <a:rPr lang="en-US"/>
              <a:t>Traffic Signal and Streetlight section worked with Bates Technical College and the Tacoma Training and Employment Program (or TTEP) to create a pathway for participants to enter its apprentice program. </a:t>
            </a:r>
            <a:endParaRPr lang="en-US">
              <a:cs typeface="Calibri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Workforce Reflects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554918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Next steps:</a:t>
            </a:r>
          </a:p>
          <a:p>
            <a:pPr lvl="1"/>
            <a:r>
              <a:rPr lang="en-US" dirty="0"/>
              <a:t>Creation of presentation strategy and research job fairs and opportunities for engagement with educational institutions for 2023.</a:t>
            </a:r>
          </a:p>
          <a:p>
            <a:pPr lvl="1"/>
            <a:r>
              <a:rPr lang="en-US" dirty="0"/>
              <a:t>Work with PW hiring managers to implement strategy and begin to assign presentation roles for upcoming job fairs and engagement.</a:t>
            </a:r>
          </a:p>
          <a:p>
            <a:pPr lvl="1"/>
            <a:r>
              <a:rPr lang="en-US" dirty="0"/>
              <a:t>Continue to refine hiring requirements and testing criteria to increase departmental trend lines for diversity in candidate pools and hires.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Workforce Reflects the Community</a:t>
            </a:r>
          </a:p>
        </p:txBody>
      </p:sp>
    </p:spTree>
    <p:extLst>
      <p:ext uri="{BB962C8B-B14F-4D97-AF65-F5344CB8AC3E}">
        <p14:creationId xmlns:p14="http://schemas.microsoft.com/office/powerpoint/2010/main" val="1697742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956887" y="1483995"/>
            <a:ext cx="9910618" cy="3987800"/>
          </a:xfrm>
        </p:spPr>
        <p:txBody>
          <a:bodyPr lIns="91440" tIns="45720" rIns="91440" bIns="45720" anchor="t"/>
          <a:lstStyle/>
          <a:p>
            <a:r>
              <a:rPr lang="en-US"/>
              <a:t>Intent:  Continue to build on efforts to deliver projects in an equitable manner by engaging in meaningful communications with community members. </a:t>
            </a:r>
          </a:p>
          <a:p>
            <a:r>
              <a:rPr lang="en-US"/>
              <a:t>Specific tasks include:</a:t>
            </a:r>
            <a:endParaRPr lang="en-US">
              <a:cs typeface="Calibri"/>
            </a:endParaRPr>
          </a:p>
          <a:p>
            <a:pPr lvl="1"/>
            <a:r>
              <a:rPr lang="en-US"/>
              <a:t>Working with other departments in the development of an equitable engagement framework.</a:t>
            </a:r>
            <a:endParaRPr lang="en-US">
              <a:cs typeface="Calibri"/>
            </a:endParaRPr>
          </a:p>
          <a:p>
            <a:pPr lvl="1"/>
            <a:r>
              <a:rPr lang="en-US" u="sng"/>
              <a:t>Create tools and guidelines for use with our various projects, programs, and other city-wide initiatives.</a:t>
            </a:r>
            <a:endParaRPr lang="en-US" u="sng">
              <a:cs typeface="Calibri"/>
            </a:endParaRPr>
          </a:p>
          <a:p>
            <a:r>
              <a:rPr lang="en-US">
                <a:cs typeface="Calibri"/>
              </a:rPr>
              <a:t>Past example:</a:t>
            </a:r>
            <a:r>
              <a:rPr lang="en-US"/>
              <a:t> </a:t>
            </a:r>
            <a:r>
              <a:rPr lang="en-US">
                <a:cs typeface="Calibri"/>
              </a:rPr>
              <a:t> Project Office for the Lincoln Business District  Revitalization Project</a:t>
            </a:r>
            <a:r>
              <a:rPr lang="en-US"/>
              <a:t>, multi-lingual staff.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89601" y="453088"/>
            <a:ext cx="8412798" cy="762595"/>
          </a:xfrm>
        </p:spPr>
        <p:txBody>
          <a:bodyPr/>
          <a:lstStyle/>
          <a:p>
            <a:r>
              <a:rPr lang="en-US" dirty="0"/>
              <a:t>Equitable Outreach and Engagement</a:t>
            </a:r>
          </a:p>
        </p:txBody>
      </p:sp>
    </p:spTree>
    <p:extLst>
      <p:ext uri="{BB962C8B-B14F-4D97-AF65-F5344CB8AC3E}">
        <p14:creationId xmlns:p14="http://schemas.microsoft.com/office/powerpoint/2010/main" val="40033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997528" y="1716630"/>
            <a:ext cx="6961140" cy="399900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b="1"/>
              <a:t>Status</a:t>
            </a:r>
          </a:p>
          <a:p>
            <a:r>
              <a:rPr lang="en-US"/>
              <a:t>Vision Zero Action Plan and REAP</a:t>
            </a:r>
            <a:endParaRPr lang="en-US">
              <a:cs typeface="Calibri"/>
            </a:endParaRPr>
          </a:p>
          <a:p>
            <a:pPr lvl="1"/>
            <a:r>
              <a:rPr lang="en-US"/>
              <a:t>Engagement led by community members most impacted by traffic violence.</a:t>
            </a:r>
            <a:endParaRPr lang="en-US">
              <a:cs typeface="Calibri"/>
            </a:endParaRPr>
          </a:p>
          <a:p>
            <a:pPr lvl="1"/>
            <a:r>
              <a:rPr lang="en-US"/>
              <a:t>Purposeful engagement events with translation services and participant compensation.</a:t>
            </a:r>
            <a:endParaRPr lang="en-US">
              <a:cs typeface="Calibri"/>
            </a:endParaRPr>
          </a:p>
          <a:p>
            <a:pPr lvl="1"/>
            <a:r>
              <a:rPr lang="en-US"/>
              <a:t>Creation of an external Task Force to assist with plan review.</a:t>
            </a:r>
            <a:endParaRPr lang="en-US">
              <a:cs typeface="Calibri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4489450"/>
            <a:ext cx="3105150" cy="20685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905" y="3620481"/>
            <a:ext cx="2178783" cy="16340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t="10182" r="7122" b="18666"/>
          <a:stretch/>
        </p:blipFill>
        <p:spPr>
          <a:xfrm>
            <a:off x="8257905" y="1716630"/>
            <a:ext cx="2321685" cy="163408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Equitable Outreach and Engagement</a:t>
            </a:r>
          </a:p>
        </p:txBody>
      </p:sp>
    </p:spTree>
    <p:extLst>
      <p:ext uri="{BB962C8B-B14F-4D97-AF65-F5344CB8AC3E}">
        <p14:creationId xmlns:p14="http://schemas.microsoft.com/office/powerpoint/2010/main" val="3653376817"/>
      </p:ext>
    </p:extLst>
  </p:cSld>
  <p:clrMapOvr>
    <a:masterClrMapping/>
  </p:clrMapOvr>
</p:sld>
</file>

<file path=ppt/theme/theme1.xml><?xml version="1.0" encoding="utf-8"?>
<a:theme xmlns:a="http://schemas.openxmlformats.org/drawingml/2006/main" name="Slide Master 0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de Master 02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3C08E33BA05946876C29B63CB78D16" ma:contentTypeVersion="4" ma:contentTypeDescription="Create a new document." ma:contentTypeScope="" ma:versionID="e943828eea7acc8303d32e585f0e2394">
  <xsd:schema xmlns:xsd="http://www.w3.org/2001/XMLSchema" xmlns:xs="http://www.w3.org/2001/XMLSchema" xmlns:p="http://schemas.microsoft.com/office/2006/metadata/properties" xmlns:ns2="d9e2ab17-2cf8-4db7-bdb7-739bd64cf4c7" xmlns:ns3="55f958f7-070a-4117-bcb5-b50c0ccba210" targetNamespace="http://schemas.microsoft.com/office/2006/metadata/properties" ma:root="true" ma:fieldsID="7ae70dfd9f85fd61f329a94e3d2011c7" ns2:_="" ns3:_="">
    <xsd:import namespace="d9e2ab17-2cf8-4db7-bdb7-739bd64cf4c7"/>
    <xsd:import namespace="55f958f7-070a-4117-bcb5-b50c0ccba2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2ab17-2cf8-4db7-bdb7-739bd64cf4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f958f7-070a-4117-bcb5-b50c0ccba21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2F4737-B169-4524-AE9F-25200D3CAA0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77A4946-1B28-4427-94E1-B56A7F8DDE67}">
  <ds:schemaRefs>
    <ds:schemaRef ds:uri="http://purl.org/dc/dcmitype/"/>
    <ds:schemaRef ds:uri="http://schemas.microsoft.com/office/infopath/2007/PartnerControls"/>
    <ds:schemaRef ds:uri="d9e2ab17-2cf8-4db7-bdb7-739bd64cf4c7"/>
    <ds:schemaRef ds:uri="55f958f7-070a-4117-bcb5-b50c0ccba210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963707B-4799-46EC-83B2-E06A0BE54439}">
  <ds:schemaRefs>
    <ds:schemaRef ds:uri="55f958f7-070a-4117-bcb5-b50c0ccba210"/>
    <ds:schemaRef ds:uri="d9e2ab17-2cf8-4db7-bdb7-739bd64cf4c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</TotalTime>
  <Words>1100</Words>
  <Application>Microsoft Office PowerPoint</Application>
  <PresentationFormat>Widescreen</PresentationFormat>
  <Paragraphs>124</Paragraphs>
  <Slides>20</Slides>
  <Notes>20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King</vt:lpstr>
      <vt:lpstr>Raleway ExtraBold</vt:lpstr>
      <vt:lpstr>Slide Master 02</vt:lpstr>
      <vt:lpstr>1_Slide Master 02</vt:lpstr>
      <vt:lpstr>PowerPoint Presentation</vt:lpstr>
      <vt:lpstr>PowerPoint Presentation</vt:lpstr>
      <vt:lpstr>Public Works and City of Tacoma Demographics (as of 3rd Quarter 2022) </vt:lpstr>
      <vt:lpstr>Public Works REAP Goals</vt:lpstr>
      <vt:lpstr>Workforce Reflects the Community</vt:lpstr>
      <vt:lpstr>Workforce Reflects the Community</vt:lpstr>
      <vt:lpstr>Workforce Reflects the Community</vt:lpstr>
      <vt:lpstr>Equitable Outreach and Engagement</vt:lpstr>
      <vt:lpstr>Equitable Outreach and Engagement</vt:lpstr>
      <vt:lpstr>Equitable Service Delivery</vt:lpstr>
      <vt:lpstr>Equitable Service Delivery</vt:lpstr>
      <vt:lpstr>Equitable Service Delivery</vt:lpstr>
      <vt:lpstr>Departmental Look Forward</vt:lpstr>
      <vt:lpstr>PowerPoint Presentation</vt:lpstr>
      <vt:lpstr>Recent Accomplishments</vt:lpstr>
      <vt:lpstr>Community Engagements</vt:lpstr>
      <vt:lpstr>Transformation Timeline &amp; History</vt:lpstr>
      <vt:lpstr>PowerPoint Presentation</vt:lpstr>
      <vt:lpstr>PowerPoint Presentation</vt:lpstr>
      <vt:lpstr>Public Works Demographic Trends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Ware, Raeshawna</cp:lastModifiedBy>
  <cp:revision>9</cp:revision>
  <cp:lastPrinted>2021-03-09T18:31:30Z</cp:lastPrinted>
  <dcterms:created xsi:type="dcterms:W3CDTF">2016-12-07T06:54:28Z</dcterms:created>
  <dcterms:modified xsi:type="dcterms:W3CDTF">2022-11-08T00:50:59Z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0x010100323C08E33BA05946876C29B63CB78D16</vt:lpwstr>
  </property>
</Properties>
</file>